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27" name="Рисунок 326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327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0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4" name="Рисунок 363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365" name="Рисунок 364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3" name="Рисунок 142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144" name="Рисунок 143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79" name="Рисунок 178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180" name="Рисунок 179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18" name="Рисунок 217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219" name="Рисунок 218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55" name="Рисунок 254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256" name="Рисунок 255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5152320" y="176904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515232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91" name="Рисунок 290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  <p:pic>
        <p:nvPicPr>
          <p:cNvPr id="292" name="Рисунок 291"/>
          <p:cNvPicPr/>
          <p:nvPr/>
        </p:nvPicPr>
        <p:blipFill>
          <a:blip r:embed="rId2"/>
          <a:stretch/>
        </p:blipFill>
        <p:spPr>
          <a:xfrm>
            <a:off x="2292480" y="1768680"/>
            <a:ext cx="5494320" cy="43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43837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0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280" cy="2090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280" cy="2090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3-tub-ru.yandex.net/i?id=597a427c01e85d55acc7a3017f16499f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9916" y="1708135"/>
            <a:ext cx="5862811" cy="439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842" y="565127"/>
            <a:ext cx="892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Добрецовская  сельская  библиотека – филиал  МУК «Буйская  межпоселенческая  библиотека»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4098" y="6637357"/>
            <a:ext cx="7733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Слайд-презентацию  подготовила   библиотекарь  Константинова  И.Б.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Рисунок 401"/>
          <p:cNvPicPr/>
          <p:nvPr/>
        </p:nvPicPr>
        <p:blipFill>
          <a:blip r:embed="rId2"/>
          <a:stretch/>
        </p:blipFill>
        <p:spPr>
          <a:xfrm>
            <a:off x="0" y="0"/>
            <a:ext cx="9935640" cy="7415640"/>
          </a:xfrm>
          <a:prstGeom prst="rect">
            <a:avLst/>
          </a:prstGeom>
          <a:ln>
            <a:noFill/>
          </a:ln>
        </p:spPr>
      </p:pic>
      <p:sp>
        <p:nvSpPr>
          <p:cNvPr id="40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Духовное состояние</a:t>
            </a:r>
            <a:endParaRPr/>
          </a:p>
        </p:txBody>
      </p:sp>
      <p:sp>
        <p:nvSpPr>
          <p:cNvPr id="404" name="CustomShape 2"/>
          <p:cNvSpPr/>
          <p:nvPr/>
        </p:nvSpPr>
        <p:spPr>
          <a:xfrm>
            <a:off x="5152680" y="1769040"/>
            <a:ext cx="442656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Позитивное настроение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Как можно меньще переживать и нерничать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Научиться бороться со стрессом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Положительные эмоции (хобби, общение с друзьями)</a:t>
            </a:r>
            <a:endParaRPr/>
          </a:p>
        </p:txBody>
      </p:sp>
      <p:pic>
        <p:nvPicPr>
          <p:cNvPr id="405" name="Рисунок 404"/>
          <p:cNvPicPr/>
          <p:nvPr/>
        </p:nvPicPr>
        <p:blipFill>
          <a:blip r:embed="rId3"/>
          <a:srcRect l="2618466" t="-4457522" r="-5827184" b="5808837"/>
          <a:stretch/>
        </p:blipFill>
        <p:spPr>
          <a:xfrm>
            <a:off x="504000" y="1296000"/>
            <a:ext cx="4247640" cy="57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Рисунок 405"/>
          <p:cNvPicPr/>
          <p:nvPr/>
        </p:nvPicPr>
        <p:blipFill>
          <a:blip r:embed="rId2"/>
          <a:stretch/>
        </p:blipFill>
        <p:spPr>
          <a:xfrm>
            <a:off x="144000" y="-14400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407" name="Рисунок 406"/>
          <p:cNvPicPr/>
          <p:nvPr/>
        </p:nvPicPr>
        <p:blipFill>
          <a:blip r:embed="rId3"/>
          <a:stretch/>
        </p:blipFill>
        <p:spPr>
          <a:xfrm>
            <a:off x="0" y="-216000"/>
            <a:ext cx="10079640" cy="76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Рисунок 407"/>
          <p:cNvPicPr/>
          <p:nvPr/>
        </p:nvPicPr>
        <p:blipFill>
          <a:blip r:embed="rId2"/>
          <a:stretch/>
        </p:blipFill>
        <p:spPr>
          <a:xfrm>
            <a:off x="-360000" y="0"/>
            <a:ext cx="10439640" cy="7559640"/>
          </a:xfrm>
          <a:prstGeom prst="rect">
            <a:avLst/>
          </a:prstGeom>
          <a:ln>
            <a:noFill/>
          </a:ln>
        </p:spPr>
      </p:pic>
      <p:sp>
        <p:nvSpPr>
          <p:cNvPr id="40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Физическая активность</a:t>
            </a:r>
            <a:endParaRPr/>
          </a:p>
        </p:txBody>
      </p:sp>
      <p:sp>
        <p:nvSpPr>
          <p:cNvPr id="410" name="CustomShape 2"/>
          <p:cNvSpPr/>
          <p:nvPr/>
        </p:nvSpPr>
        <p:spPr>
          <a:xfrm>
            <a:off x="5152680" y="1769040"/>
            <a:ext cx="4426560" cy="209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1" name="Рисунок 410"/>
          <p:cNvPicPr/>
          <p:nvPr/>
        </p:nvPicPr>
        <p:blipFill>
          <a:blip r:embed="rId3"/>
          <a:stretch/>
        </p:blipFill>
        <p:spPr>
          <a:xfrm>
            <a:off x="0" y="1296000"/>
            <a:ext cx="3599640" cy="3671640"/>
          </a:xfrm>
          <a:prstGeom prst="rect">
            <a:avLst/>
          </a:prstGeom>
          <a:ln>
            <a:noFill/>
          </a:ln>
        </p:spPr>
      </p:pic>
      <p:pic>
        <p:nvPicPr>
          <p:cNvPr id="412" name="Рисунок 411"/>
          <p:cNvPicPr/>
          <p:nvPr/>
        </p:nvPicPr>
        <p:blipFill>
          <a:blip r:embed="rId4" cstate="print"/>
          <a:stretch/>
        </p:blipFill>
        <p:spPr>
          <a:xfrm>
            <a:off x="1800000" y="4392000"/>
            <a:ext cx="3383640" cy="3167640"/>
          </a:xfrm>
          <a:prstGeom prst="rect">
            <a:avLst/>
          </a:prstGeom>
          <a:ln>
            <a:noFill/>
          </a:ln>
        </p:spPr>
      </p:pic>
      <p:pic>
        <p:nvPicPr>
          <p:cNvPr id="413" name="Рисунок 412"/>
          <p:cNvPicPr/>
          <p:nvPr/>
        </p:nvPicPr>
        <p:blipFill>
          <a:blip r:embed="rId5"/>
          <a:stretch/>
        </p:blipFill>
        <p:spPr>
          <a:xfrm>
            <a:off x="5544000" y="4570200"/>
            <a:ext cx="4247640" cy="2989440"/>
          </a:xfrm>
          <a:prstGeom prst="rect">
            <a:avLst/>
          </a:prstGeom>
          <a:ln>
            <a:noFill/>
          </a:ln>
        </p:spPr>
      </p:pic>
      <p:pic>
        <p:nvPicPr>
          <p:cNvPr id="414" name="Рисунок 413"/>
          <p:cNvPicPr/>
          <p:nvPr/>
        </p:nvPicPr>
        <p:blipFill>
          <a:blip r:embed="rId6"/>
          <a:srcRect l="251753" t="542065" r="3466" b="243065"/>
          <a:stretch/>
        </p:blipFill>
        <p:spPr>
          <a:xfrm>
            <a:off x="4824360" y="1296000"/>
            <a:ext cx="4463280" cy="31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Рисунок 414"/>
          <p:cNvPicPr/>
          <p:nvPr/>
        </p:nvPicPr>
        <p:blipFill>
          <a:blip r:embed="rId2"/>
          <a:stretch/>
        </p:blipFill>
        <p:spPr>
          <a:xfrm>
            <a:off x="21600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16" name="CustomShape 1"/>
          <p:cNvSpPr/>
          <p:nvPr/>
        </p:nvSpPr>
        <p:spPr>
          <a:xfrm>
            <a:off x="432360" y="302040"/>
            <a:ext cx="9071280" cy="25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4400" strike="noStrike">
                <a:latin typeface="Arial"/>
              </a:rPr>
              <a:t>Медицина</a:t>
            </a:r>
            <a:endParaRPr/>
          </a:p>
          <a:p>
            <a:endParaRPr/>
          </a:p>
          <a:p>
            <a:r>
              <a:rPr lang="ru-RU" sz="4400" strike="noStrike">
                <a:latin typeface="Arial"/>
              </a:rPr>
              <a:t>Своевременное посещение врача.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Профилактические осмотры</a:t>
            </a:r>
            <a:endParaRPr/>
          </a:p>
        </p:txBody>
      </p:sp>
      <p:pic>
        <p:nvPicPr>
          <p:cNvPr id="417" name="Рисунок 416"/>
          <p:cNvPicPr/>
          <p:nvPr/>
        </p:nvPicPr>
        <p:blipFill>
          <a:blip r:embed="rId3"/>
          <a:stretch/>
        </p:blipFill>
        <p:spPr>
          <a:xfrm rot="21535800">
            <a:off x="1084680" y="3008880"/>
            <a:ext cx="7517880" cy="404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Рисунок 417"/>
          <p:cNvPicPr/>
          <p:nvPr/>
        </p:nvPicPr>
        <p:blipFill>
          <a:blip r:embed="rId2"/>
          <a:stretch/>
        </p:blipFill>
        <p:spPr>
          <a:xfrm>
            <a:off x="0" y="216000"/>
            <a:ext cx="10079640" cy="7343640"/>
          </a:xfrm>
          <a:prstGeom prst="rect">
            <a:avLst/>
          </a:prstGeom>
          <a:ln>
            <a:noFill/>
          </a:ln>
        </p:spPr>
      </p:pic>
      <p:pic>
        <p:nvPicPr>
          <p:cNvPr id="419" name="Рисунок 418"/>
          <p:cNvPicPr/>
          <p:nvPr/>
        </p:nvPicPr>
        <p:blipFill>
          <a:blip r:embed="rId3"/>
          <a:stretch/>
        </p:blipFill>
        <p:spPr>
          <a:xfrm>
            <a:off x="144000" y="3672000"/>
            <a:ext cx="10079280" cy="3420000"/>
          </a:xfrm>
          <a:prstGeom prst="rect">
            <a:avLst/>
          </a:prstGeom>
          <a:ln>
            <a:noFill/>
          </a:ln>
        </p:spPr>
      </p:pic>
      <p:sp>
        <p:nvSpPr>
          <p:cNvPr id="42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Нет — вредным привычкам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Рисунок 420"/>
          <p:cNvPicPr/>
          <p:nvPr/>
        </p:nvPicPr>
        <p:blipFill>
          <a:blip r:embed="rId2"/>
          <a:stretch/>
        </p:blipFill>
        <p:spPr>
          <a:xfrm>
            <a:off x="-144000" y="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422" name="Рисунок 421"/>
          <p:cNvPicPr/>
          <p:nvPr/>
        </p:nvPicPr>
        <p:blipFill>
          <a:blip r:embed="rId3"/>
          <a:stretch/>
        </p:blipFill>
        <p:spPr>
          <a:xfrm>
            <a:off x="0" y="1368000"/>
            <a:ext cx="9935640" cy="5831640"/>
          </a:xfrm>
          <a:prstGeom prst="rect">
            <a:avLst/>
          </a:prstGeom>
          <a:ln>
            <a:noFill/>
          </a:ln>
        </p:spPr>
      </p:pic>
      <p:sp>
        <p:nvSpPr>
          <p:cNvPr id="423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Курение</a:t>
            </a:r>
            <a:endParaRPr/>
          </a:p>
        </p:txBody>
      </p:sp>
      <p:sp>
        <p:nvSpPr>
          <p:cNvPr id="424" name="CustomShape 2"/>
          <p:cNvSpPr/>
          <p:nvPr/>
        </p:nvSpPr>
        <p:spPr>
          <a:xfrm>
            <a:off x="1368000" y="583920"/>
            <a:ext cx="90712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Рисунок 424"/>
          <p:cNvPicPr/>
          <p:nvPr/>
        </p:nvPicPr>
        <p:blipFill>
          <a:blip r:embed="rId2"/>
          <a:stretch/>
        </p:blipFill>
        <p:spPr>
          <a:xfrm>
            <a:off x="144000" y="-14400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426" name="Рисунок 425"/>
          <p:cNvPicPr/>
          <p:nvPr/>
        </p:nvPicPr>
        <p:blipFill>
          <a:blip r:embed="rId3"/>
          <a:stretch/>
        </p:blipFill>
        <p:spPr>
          <a:xfrm>
            <a:off x="144000" y="288000"/>
            <a:ext cx="10079640" cy="71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Рисунок 426"/>
          <p:cNvPicPr/>
          <p:nvPr/>
        </p:nvPicPr>
        <p:blipFill>
          <a:blip r:embed="rId2"/>
          <a:stretch/>
        </p:blipFill>
        <p:spPr>
          <a:xfrm>
            <a:off x="2847600" y="1769040"/>
            <a:ext cx="4383720" cy="4383720"/>
          </a:xfrm>
          <a:prstGeom prst="rect">
            <a:avLst/>
          </a:prstGeom>
          <a:ln>
            <a:noFill/>
          </a:ln>
        </p:spPr>
      </p:pic>
      <p:pic>
        <p:nvPicPr>
          <p:cNvPr id="428" name="Рисунок 427"/>
          <p:cNvPicPr/>
          <p:nvPr/>
        </p:nvPicPr>
        <p:blipFill>
          <a:blip r:embed="rId3"/>
          <a:stretch/>
        </p:blipFill>
        <p:spPr>
          <a:xfrm>
            <a:off x="432000" y="301320"/>
            <a:ext cx="9863640" cy="7127640"/>
          </a:xfrm>
          <a:prstGeom prst="rect">
            <a:avLst/>
          </a:prstGeom>
          <a:ln>
            <a:noFill/>
          </a:ln>
        </p:spPr>
      </p:pic>
      <p:sp>
        <p:nvSpPr>
          <p:cNvPr id="42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Рисунок 429"/>
          <p:cNvPicPr/>
          <p:nvPr/>
        </p:nvPicPr>
        <p:blipFill>
          <a:blip r:embed="rId2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43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Наркотики</a:t>
            </a:r>
            <a:endParaRPr/>
          </a:p>
        </p:txBody>
      </p:sp>
      <p:sp>
        <p:nvSpPr>
          <p:cNvPr id="432" name="CustomShape 2"/>
          <p:cNvSpPr/>
          <p:nvPr/>
        </p:nvSpPr>
        <p:spPr>
          <a:xfrm>
            <a:off x="5688000" y="1656000"/>
            <a:ext cx="38912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Наркотик — от греческого «Narkoo», что значит оцепенеть, сделаться нечувствительным.</a:t>
            </a:r>
            <a:endParaRPr/>
          </a:p>
        </p:txBody>
      </p:sp>
      <p:pic>
        <p:nvPicPr>
          <p:cNvPr id="1026" name="Picture 2" descr="C:\Documents and Settings\Администратор\Мои документы\Загрузки\Наркомания\post028.jpg"/>
          <p:cNvPicPr>
            <a:picLocks noChangeAspect="1" noChangeArrowheads="1"/>
          </p:cNvPicPr>
          <p:nvPr/>
        </p:nvPicPr>
        <p:blipFill>
          <a:blip r:embed="rId3"/>
          <a:srcRect b="3833"/>
          <a:stretch>
            <a:fillRect/>
          </a:stretch>
        </p:blipFill>
        <p:spPr bwMode="auto">
          <a:xfrm>
            <a:off x="1325536" y="1636697"/>
            <a:ext cx="3510639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Рисунок 433"/>
          <p:cNvPicPr/>
          <p:nvPr/>
        </p:nvPicPr>
        <p:blipFill>
          <a:blip r:embed="rId2"/>
          <a:stretch/>
        </p:blipFill>
        <p:spPr>
          <a:xfrm>
            <a:off x="144000" y="-14400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435" name="Рисунок 434"/>
          <p:cNvPicPr/>
          <p:nvPr/>
        </p:nvPicPr>
        <p:blipFill>
          <a:blip r:embed="rId3"/>
          <a:stretch/>
        </p:blipFill>
        <p:spPr>
          <a:xfrm>
            <a:off x="576000" y="-144000"/>
            <a:ext cx="9359640" cy="735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Рисунок 368"/>
          <p:cNvPicPr/>
          <p:nvPr/>
        </p:nvPicPr>
        <p:blipFill>
          <a:blip r:embed="rId2"/>
          <a:stretch/>
        </p:blipFill>
        <p:spPr>
          <a:xfrm>
            <a:off x="238680" y="3240"/>
            <a:ext cx="10223280" cy="7556040"/>
          </a:xfrm>
          <a:prstGeom prst="rect">
            <a:avLst/>
          </a:prstGeom>
          <a:ln>
            <a:noFill/>
          </a:ln>
        </p:spPr>
      </p:pic>
      <p:sp>
        <p:nvSpPr>
          <p:cNvPr id="370" name="CustomShape 1"/>
          <p:cNvSpPr/>
          <p:nvPr/>
        </p:nvSpPr>
        <p:spPr>
          <a:xfrm>
            <a:off x="504000" y="-1008000"/>
            <a:ext cx="9143640" cy="60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3600" strike="noStrike">
                <a:latin typeface="Arial"/>
              </a:rPr>
              <a:t>Человек — сложнейшая и тончайшая система, она способна к самовостановлению. Однако образ нашей жизни зачастую противоречит потребностям организма и наносят ему вред»</a:t>
            </a:r>
            <a:endParaRPr/>
          </a:p>
          <a:p>
            <a:pPr algn="just">
              <a:lnSpc>
                <a:spcPct val="100000"/>
              </a:lnSpc>
            </a:pPr>
            <a:r>
              <a:rPr lang="ru-RU" sz="3600" strike="noStrike">
                <a:latin typeface="Arial"/>
              </a:rPr>
              <a:t>                              И.П. Павлов </a:t>
            </a:r>
            <a:endParaRPr/>
          </a:p>
        </p:txBody>
      </p:sp>
      <p:pic>
        <p:nvPicPr>
          <p:cNvPr id="371" name="Рисунок 370"/>
          <p:cNvPicPr/>
          <p:nvPr/>
        </p:nvPicPr>
        <p:blipFill>
          <a:blip r:embed="rId3"/>
          <a:srcRect l="5186" t="19835" r="15801"/>
          <a:stretch/>
        </p:blipFill>
        <p:spPr>
          <a:xfrm>
            <a:off x="3024000" y="3816000"/>
            <a:ext cx="3959280" cy="370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Рисунок 435"/>
          <p:cNvPicPr/>
          <p:nvPr/>
        </p:nvPicPr>
        <p:blipFill>
          <a:blip r:embed="rId2"/>
          <a:stretch/>
        </p:blipFill>
        <p:spPr>
          <a:xfrm>
            <a:off x="144000" y="-14400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437" name="Рисунок 436"/>
          <p:cNvPicPr/>
          <p:nvPr/>
        </p:nvPicPr>
        <p:blipFill>
          <a:blip r:embed="rId3"/>
          <a:stretch/>
        </p:blipFill>
        <p:spPr>
          <a:xfrm>
            <a:off x="504000" y="126360"/>
            <a:ext cx="9575640" cy="7289280"/>
          </a:xfrm>
          <a:prstGeom prst="rect">
            <a:avLst/>
          </a:prstGeom>
          <a:ln>
            <a:noFill/>
          </a:ln>
        </p:spPr>
      </p:pic>
      <p:pic>
        <p:nvPicPr>
          <p:cNvPr id="438" name="Рисунок 437"/>
          <p:cNvPicPr/>
          <p:nvPr/>
        </p:nvPicPr>
        <p:blipFill>
          <a:blip r:embed="rId4"/>
          <a:stretch/>
        </p:blipFill>
        <p:spPr>
          <a:xfrm>
            <a:off x="5400000" y="4104000"/>
            <a:ext cx="4631400" cy="32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Рисунок 438"/>
          <p:cNvPicPr/>
          <p:nvPr/>
        </p:nvPicPr>
        <p:blipFill>
          <a:blip r:embed="rId2"/>
          <a:stretch/>
        </p:blipFill>
        <p:spPr>
          <a:xfrm>
            <a:off x="144000" y="-14400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440" name="Рисунок 439"/>
          <p:cNvPicPr/>
          <p:nvPr/>
        </p:nvPicPr>
        <p:blipFill>
          <a:blip r:embed="rId3"/>
          <a:stretch/>
        </p:blipFill>
        <p:spPr>
          <a:xfrm>
            <a:off x="576000" y="216000"/>
            <a:ext cx="9503640" cy="691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Рисунок 440"/>
          <p:cNvPicPr/>
          <p:nvPr/>
        </p:nvPicPr>
        <p:blipFill>
          <a:blip r:embed="rId2"/>
          <a:stretch/>
        </p:blipFill>
        <p:spPr>
          <a:xfrm>
            <a:off x="-360000" y="-77400"/>
            <a:ext cx="10439640" cy="7415640"/>
          </a:xfrm>
          <a:prstGeom prst="rect">
            <a:avLst/>
          </a:prstGeom>
          <a:ln>
            <a:noFill/>
          </a:ln>
        </p:spPr>
      </p:pic>
      <p:pic>
        <p:nvPicPr>
          <p:cNvPr id="442" name="Рисунок 441"/>
          <p:cNvPicPr/>
          <p:nvPr/>
        </p:nvPicPr>
        <p:blipFill>
          <a:blip r:embed="rId3"/>
          <a:stretch/>
        </p:blipFill>
        <p:spPr>
          <a:xfrm>
            <a:off x="4536000" y="3024000"/>
            <a:ext cx="5506560" cy="4314240"/>
          </a:xfrm>
          <a:prstGeom prst="rect">
            <a:avLst/>
          </a:prstGeom>
          <a:ln>
            <a:noFill/>
          </a:ln>
        </p:spPr>
      </p:pic>
      <p:sp>
        <p:nvSpPr>
          <p:cNvPr id="443" name="CustomShape 1"/>
          <p:cNvSpPr/>
          <p:nvPr/>
        </p:nvSpPr>
        <p:spPr>
          <a:xfrm>
            <a:off x="1584000" y="-1573200"/>
            <a:ext cx="5975640" cy="501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2"/>
          <p:cNvSpPr/>
          <p:nvPr/>
        </p:nvSpPr>
        <p:spPr>
          <a:xfrm>
            <a:off x="247320" y="1512000"/>
            <a:ext cx="5008320" cy="501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ru-RU" sz="4400" strike="noStrike">
                <a:latin typeface="Arial"/>
              </a:rPr>
              <a:t>Чтоб здоровье </a:t>
            </a:r>
            <a:endParaRPr/>
          </a:p>
          <a:p>
            <a:r>
              <a:rPr lang="ru-RU" sz="4400" strike="noStrike">
                <a:latin typeface="Arial"/>
              </a:rPr>
              <a:t>        раздобыть,</a:t>
            </a:r>
            <a:endParaRPr/>
          </a:p>
          <a:p>
            <a:r>
              <a:rPr lang="ru-RU" sz="4400" strike="noStrike">
                <a:latin typeface="Arial"/>
              </a:rPr>
              <a:t>Не надо далеко</a:t>
            </a:r>
            <a:endParaRPr/>
          </a:p>
          <a:p>
            <a:r>
              <a:rPr lang="ru-RU" sz="4400" strike="noStrike">
                <a:latin typeface="Arial"/>
              </a:rPr>
              <a:t>ходить.</a:t>
            </a:r>
            <a:endParaRPr/>
          </a:p>
          <a:p>
            <a:r>
              <a:rPr lang="ru-RU" sz="4400" strike="noStrike">
                <a:latin typeface="Arial"/>
              </a:rPr>
              <a:t>Нужно нам самим </a:t>
            </a:r>
            <a:endParaRPr/>
          </a:p>
          <a:p>
            <a:r>
              <a:rPr lang="ru-RU" sz="4400" strike="noStrike">
                <a:latin typeface="Arial"/>
              </a:rPr>
              <a:t>стараться,</a:t>
            </a:r>
            <a:endParaRPr/>
          </a:p>
          <a:p>
            <a:r>
              <a:rPr lang="ru-RU" sz="4400" strike="noStrike">
                <a:latin typeface="Arial"/>
              </a:rPr>
              <a:t>И всё будет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получаться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Рисунок 444"/>
          <p:cNvPicPr/>
          <p:nvPr/>
        </p:nvPicPr>
        <p:blipFill>
          <a:blip r:embed="rId2"/>
          <a:stretch/>
        </p:blipFill>
        <p:spPr>
          <a:xfrm>
            <a:off x="288000" y="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446" name="Рисунок 445"/>
          <p:cNvPicPr/>
          <p:nvPr/>
        </p:nvPicPr>
        <p:blipFill>
          <a:blip r:embed="rId3"/>
          <a:stretch/>
        </p:blipFill>
        <p:spPr>
          <a:xfrm>
            <a:off x="648000" y="432000"/>
            <a:ext cx="9287640" cy="698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Рисунок 446"/>
          <p:cNvPicPr/>
          <p:nvPr/>
        </p:nvPicPr>
        <p:blipFill>
          <a:blip r:embed="rId2"/>
          <a:stretch/>
        </p:blipFill>
        <p:spPr>
          <a:xfrm>
            <a:off x="-216000" y="216000"/>
            <a:ext cx="10439640" cy="7559640"/>
          </a:xfrm>
          <a:prstGeom prst="rect">
            <a:avLst/>
          </a:prstGeom>
          <a:ln>
            <a:noFill/>
          </a:ln>
        </p:spPr>
      </p:pic>
      <p:sp>
        <p:nvSpPr>
          <p:cNvPr id="44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Источники информации</a:t>
            </a:r>
            <a:endParaRPr/>
          </a:p>
        </p:txBody>
      </p:sp>
      <p:sp>
        <p:nvSpPr>
          <p:cNvPr id="449" name="CustomShape 2"/>
          <p:cNvSpPr/>
          <p:nvPr/>
        </p:nvSpPr>
        <p:spPr>
          <a:xfrm>
            <a:off x="689760" y="1563480"/>
            <a:ext cx="87804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http://dream-body.ru/zdorove/zdorovyj-organizm/253-pravila-zdorovogo-obraza-zhizni</a:t>
            </a:r>
            <a:endParaRPr/>
          </a:p>
        </p:txBody>
      </p:sp>
      <p:sp>
        <p:nvSpPr>
          <p:cNvPr id="450" name="CustomShape 3"/>
          <p:cNvSpPr/>
          <p:nvPr/>
        </p:nvSpPr>
        <p:spPr>
          <a:xfrm>
            <a:off x="390240" y="2232000"/>
            <a:ext cx="937908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http://www.syl.ru/article/167112/new_osnovnyie-pravila-zdorovogo-obraza-jizni-i-ih-kratkoe-tolkovanie</a:t>
            </a:r>
            <a:endParaRPr/>
          </a:p>
        </p:txBody>
      </p:sp>
      <p:sp>
        <p:nvSpPr>
          <p:cNvPr id="451" name="CustomShape 4"/>
          <p:cNvSpPr/>
          <p:nvPr/>
        </p:nvSpPr>
        <p:spPr>
          <a:xfrm>
            <a:off x="446040" y="2834280"/>
            <a:ext cx="926784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http://gbdou90.jimdo.com/деятельность/физкультурно-оздоровительная-и-спортивная-работа/стихи-о-здоровье-и-здоровом-образе-жизни</a:t>
            </a:r>
            <a:endParaRPr/>
          </a:p>
        </p:txBody>
      </p:sp>
      <p:sp>
        <p:nvSpPr>
          <p:cNvPr id="452" name="CustomShape 5"/>
          <p:cNvSpPr/>
          <p:nvPr/>
        </p:nvSpPr>
        <p:spPr>
          <a:xfrm>
            <a:off x="852840" y="3672000"/>
            <a:ext cx="84542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https://yandex.ru/images/search?text=%D0%B7%D0%BE%D0%B6%20%D0%BA%D0%B0%D1%80%D1%82%D0%B8%D0%BD%D0%BA%D0%B8&amp;stype=image&amp;lr=2&amp;noreask=1&amp;source=wiz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Рисунок 446"/>
          <p:cNvPicPr/>
          <p:nvPr/>
        </p:nvPicPr>
        <p:blipFill>
          <a:blip r:embed="rId2"/>
          <a:stretch/>
        </p:blipFill>
        <p:spPr>
          <a:xfrm>
            <a:off x="-216000" y="216000"/>
            <a:ext cx="10439640" cy="7559640"/>
          </a:xfrm>
          <a:prstGeom prst="rect">
            <a:avLst/>
          </a:prstGeom>
          <a:ln>
            <a:noFill/>
          </a:ln>
        </p:spPr>
      </p:pic>
      <p:sp>
        <p:nvSpPr>
          <p:cNvPr id="448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Источники информации</a:t>
            </a:r>
            <a:endParaRPr/>
          </a:p>
        </p:txBody>
      </p:sp>
      <p:sp>
        <p:nvSpPr>
          <p:cNvPr id="449" name="CustomShape 2"/>
          <p:cNvSpPr/>
          <p:nvPr/>
        </p:nvSpPr>
        <p:spPr>
          <a:xfrm>
            <a:off x="689760" y="1563480"/>
            <a:ext cx="8780400" cy="38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http://dream-body.ru/zdorove/zdorovyj-organizm/253-pravila-zdorovogo-obraza-zhizni</a:t>
            </a:r>
            <a:endParaRPr/>
          </a:p>
        </p:txBody>
      </p:sp>
      <p:sp>
        <p:nvSpPr>
          <p:cNvPr id="450" name="CustomShape 3"/>
          <p:cNvSpPr/>
          <p:nvPr/>
        </p:nvSpPr>
        <p:spPr>
          <a:xfrm>
            <a:off x="390240" y="2232000"/>
            <a:ext cx="9379080" cy="60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http://www.syl.ru/article/167112/new_osnovnyie-pravila-zdorovogo-obraza-jizni-i-ih-kratkoe-tolkovanie</a:t>
            </a:r>
            <a:endParaRPr/>
          </a:p>
        </p:txBody>
      </p:sp>
      <p:sp>
        <p:nvSpPr>
          <p:cNvPr id="451" name="CustomShape 4"/>
          <p:cNvSpPr/>
          <p:nvPr/>
        </p:nvSpPr>
        <p:spPr>
          <a:xfrm>
            <a:off x="446040" y="2834280"/>
            <a:ext cx="926784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http://gbdou90.jimdo.com/деятельность/физкультурно-оздоровительная-и-спортивная-работа/стихи-о-здоровье-и-здоровом-образе-жизни</a:t>
            </a:r>
            <a:endParaRPr/>
          </a:p>
        </p:txBody>
      </p:sp>
      <p:sp>
        <p:nvSpPr>
          <p:cNvPr id="452" name="CustomShape 5"/>
          <p:cNvSpPr/>
          <p:nvPr/>
        </p:nvSpPr>
        <p:spPr>
          <a:xfrm>
            <a:off x="852840" y="3672000"/>
            <a:ext cx="84542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trike="noStrike">
                <a:latin typeface="Arial"/>
              </a:rPr>
              <a:t>https://yandex.ru/images/search?text=%D0%B7%D0%BE%D0%B6%20%D0%BA%D0%B0%D1%80%D1%82%D0%B8%D0%BD%D0%BA%D0%B8&amp;stype=image&amp;lr=2&amp;noreask=1&amp;source=wiz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Рисунок 371"/>
          <p:cNvPicPr/>
          <p:nvPr/>
        </p:nvPicPr>
        <p:blipFill>
          <a:blip r:embed="rId2"/>
          <a:stretch/>
        </p:blipFill>
        <p:spPr>
          <a:xfrm>
            <a:off x="163440" y="-65880"/>
            <a:ext cx="10079640" cy="7559640"/>
          </a:xfrm>
          <a:prstGeom prst="rect">
            <a:avLst/>
          </a:prstGeom>
          <a:ln>
            <a:noFill/>
          </a:ln>
        </p:spPr>
      </p:pic>
      <p:pic>
        <p:nvPicPr>
          <p:cNvPr id="373" name="Рисунок 372"/>
          <p:cNvPicPr/>
          <p:nvPr/>
        </p:nvPicPr>
        <p:blipFill>
          <a:blip r:embed="rId3"/>
          <a:srcRect b="6768837"/>
          <a:stretch/>
        </p:blipFill>
        <p:spPr>
          <a:xfrm>
            <a:off x="1872000" y="2880000"/>
            <a:ext cx="7055640" cy="4391640"/>
          </a:xfrm>
          <a:prstGeom prst="rect">
            <a:avLst/>
          </a:prstGeom>
          <a:ln>
            <a:noFill/>
          </a:ln>
        </p:spPr>
      </p:pic>
      <p:sp>
        <p:nvSpPr>
          <p:cNvPr id="374" name="CustomShape 1"/>
          <p:cNvSpPr/>
          <p:nvPr/>
        </p:nvSpPr>
        <p:spPr>
          <a:xfrm>
            <a:off x="720000" y="-144000"/>
            <a:ext cx="9071280" cy="28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Здоровье — нормальная деятельность организма, его полное физическое и психическое благополучие</a:t>
            </a:r>
            <a:endParaRPr/>
          </a:p>
        </p:txBody>
      </p:sp>
      <p:sp>
        <p:nvSpPr>
          <p:cNvPr id="375" name="CustomShape 2"/>
          <p:cNvSpPr/>
          <p:nvPr/>
        </p:nvSpPr>
        <p:spPr>
          <a:xfrm>
            <a:off x="504000" y="1769040"/>
            <a:ext cx="90712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6" name="Рисунок 375"/>
          <p:cNvPicPr/>
          <p:nvPr/>
        </p:nvPicPr>
        <p:blipFill>
          <a:blip r:embed="rId4"/>
          <a:srcRect t="13606" r="22102"/>
          <a:stretch/>
        </p:blipFill>
        <p:spPr>
          <a:xfrm>
            <a:off x="2448000" y="2592000"/>
            <a:ext cx="6048000" cy="490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Рисунок 376"/>
          <p:cNvPicPr/>
          <p:nvPr/>
        </p:nvPicPr>
        <p:blipFill>
          <a:blip r:embed="rId2"/>
          <a:stretch/>
        </p:blipFill>
        <p:spPr>
          <a:xfrm>
            <a:off x="14400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378" name="CustomShape 1"/>
          <p:cNvSpPr/>
          <p:nvPr/>
        </p:nvSpPr>
        <p:spPr>
          <a:xfrm>
            <a:off x="504000" y="89784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2"/>
          <p:cNvSpPr/>
          <p:nvPr/>
        </p:nvSpPr>
        <p:spPr>
          <a:xfrm>
            <a:off x="360000" y="720000"/>
            <a:ext cx="9719640" cy="604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0" name="Рисунок 379"/>
          <p:cNvPicPr/>
          <p:nvPr/>
        </p:nvPicPr>
        <p:blipFill>
          <a:blip r:embed="rId3"/>
          <a:stretch/>
        </p:blipFill>
        <p:spPr>
          <a:xfrm>
            <a:off x="432000" y="144000"/>
            <a:ext cx="9719640" cy="74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Рисунок 380"/>
          <p:cNvPicPr/>
          <p:nvPr/>
        </p:nvPicPr>
        <p:blipFill>
          <a:blip r:embed="rId2"/>
          <a:stretch/>
        </p:blipFill>
        <p:spPr>
          <a:xfrm>
            <a:off x="14400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3" name="Рисунок 382"/>
          <p:cNvPicPr/>
          <p:nvPr/>
        </p:nvPicPr>
        <p:blipFill>
          <a:blip r:embed="rId3"/>
          <a:stretch/>
        </p:blipFill>
        <p:spPr>
          <a:xfrm>
            <a:off x="5184000" y="576000"/>
            <a:ext cx="4895640" cy="6479640"/>
          </a:xfrm>
          <a:prstGeom prst="rect">
            <a:avLst/>
          </a:prstGeom>
          <a:ln>
            <a:noFill/>
          </a:ln>
        </p:spPr>
      </p:pic>
      <p:sp>
        <p:nvSpPr>
          <p:cNvPr id="384" name="CustomShape 2"/>
          <p:cNvSpPr/>
          <p:nvPr/>
        </p:nvSpPr>
        <p:spPr>
          <a:xfrm>
            <a:off x="791280" y="786600"/>
            <a:ext cx="4104360" cy="626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Образ  жизни человека — система взаимоотношений человека с самим собой и факторами внешней среды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Рисунок 384"/>
          <p:cNvPicPr/>
          <p:nvPr/>
        </p:nvPicPr>
        <p:blipFill>
          <a:blip r:embed="rId2"/>
          <a:stretch/>
        </p:blipFill>
        <p:spPr>
          <a:xfrm>
            <a:off x="14400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386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2"/>
          <p:cNvSpPr/>
          <p:nvPr/>
        </p:nvSpPr>
        <p:spPr>
          <a:xfrm>
            <a:off x="504000" y="1769040"/>
            <a:ext cx="90712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8" name="Рисунок 387"/>
          <p:cNvPicPr/>
          <p:nvPr/>
        </p:nvPicPr>
        <p:blipFill>
          <a:blip r:embed="rId3"/>
          <a:stretch/>
        </p:blipFill>
        <p:spPr>
          <a:xfrm>
            <a:off x="144000" y="144000"/>
            <a:ext cx="9935640" cy="74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Рисунок 388"/>
          <p:cNvPicPr/>
          <p:nvPr/>
        </p:nvPicPr>
        <p:blipFill>
          <a:blip r:embed="rId2"/>
          <a:stretch/>
        </p:blipFill>
        <p:spPr>
          <a:xfrm>
            <a:off x="14400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390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2"/>
          <p:cNvSpPr/>
          <p:nvPr/>
        </p:nvSpPr>
        <p:spPr>
          <a:xfrm>
            <a:off x="504000" y="1769040"/>
            <a:ext cx="90712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3"/>
          <p:cNvSpPr/>
          <p:nvPr/>
        </p:nvSpPr>
        <p:spPr>
          <a:xfrm>
            <a:off x="504360" y="1769040"/>
            <a:ext cx="907128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3" name="Рисунок 392"/>
          <p:cNvPicPr/>
          <p:nvPr/>
        </p:nvPicPr>
        <p:blipFill>
          <a:blip r:embed="rId3"/>
          <a:stretch/>
        </p:blipFill>
        <p:spPr>
          <a:xfrm>
            <a:off x="144000" y="0"/>
            <a:ext cx="9935640" cy="75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Рисунок 393"/>
          <p:cNvPicPr/>
          <p:nvPr/>
        </p:nvPicPr>
        <p:blipFill>
          <a:blip r:embed="rId2"/>
          <a:stretch/>
        </p:blipFill>
        <p:spPr>
          <a:xfrm>
            <a:off x="144000" y="-14400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395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Правильное питание</a:t>
            </a:r>
            <a:endParaRPr/>
          </a:p>
        </p:txBody>
      </p:sp>
      <p:sp>
        <p:nvSpPr>
          <p:cNvPr id="396" name="CustomShape 2"/>
          <p:cNvSpPr/>
          <p:nvPr/>
        </p:nvSpPr>
        <p:spPr>
          <a:xfrm>
            <a:off x="5184000" y="1519920"/>
            <a:ext cx="35276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Полноценное питание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Качественные продукты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Пить,как можно больше воды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Не переедать и не есть на ночь.</a:t>
            </a:r>
            <a:endParaRPr/>
          </a:p>
        </p:txBody>
      </p:sp>
      <p:pic>
        <p:nvPicPr>
          <p:cNvPr id="397" name="Рисунок 396"/>
          <p:cNvPicPr/>
          <p:nvPr/>
        </p:nvPicPr>
        <p:blipFill>
          <a:blip r:embed="rId3"/>
          <a:stretch/>
        </p:blipFill>
        <p:spPr>
          <a:xfrm rot="19800">
            <a:off x="122760" y="1814040"/>
            <a:ext cx="5049360" cy="378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Рисунок 397"/>
          <p:cNvPicPr/>
          <p:nvPr/>
        </p:nvPicPr>
        <p:blipFill>
          <a:blip r:embed="rId2"/>
          <a:stretch/>
        </p:blipFill>
        <p:spPr>
          <a:xfrm>
            <a:off x="288000" y="0"/>
            <a:ext cx="9935640" cy="7559640"/>
          </a:xfrm>
          <a:prstGeom prst="rect">
            <a:avLst/>
          </a:prstGeom>
          <a:ln>
            <a:noFill/>
          </a:ln>
        </p:spPr>
      </p:pic>
      <p:sp>
        <p:nvSpPr>
          <p:cNvPr id="39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strike="noStrike">
                <a:latin typeface="Arial"/>
              </a:rPr>
              <a:t>График жизни</a:t>
            </a:r>
            <a:endParaRPr/>
          </a:p>
        </p:txBody>
      </p:sp>
      <p:sp>
        <p:nvSpPr>
          <p:cNvPr id="400" name="CustomShape 2"/>
          <p:cNvSpPr/>
          <p:nvPr/>
        </p:nvSpPr>
        <p:spPr>
          <a:xfrm>
            <a:off x="5544000" y="1663920"/>
            <a:ext cx="442656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Соблюдение режима дня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Чередование времени труда и отдыха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ru-RU" sz="3200" strike="noStrike">
                <a:latin typeface="Arial"/>
              </a:rPr>
              <a:t>Сон — 8 часов в сутки</a:t>
            </a:r>
            <a:endParaRPr/>
          </a:p>
        </p:txBody>
      </p:sp>
      <p:pic>
        <p:nvPicPr>
          <p:cNvPr id="401" name="Рисунок 400"/>
          <p:cNvPicPr/>
          <p:nvPr/>
        </p:nvPicPr>
        <p:blipFill>
          <a:blip r:embed="rId3"/>
          <a:stretch/>
        </p:blipFill>
        <p:spPr>
          <a:xfrm>
            <a:off x="792000" y="1368000"/>
            <a:ext cx="4535640" cy="554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</Words>
  <PresentationFormat>Произвольный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</cp:revision>
  <dcterms:modified xsi:type="dcterms:W3CDTF">2016-02-19T05:41:11Z</dcterms:modified>
</cp:coreProperties>
</file>