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72" r:id="rId3"/>
    <p:sldId id="278" r:id="rId4"/>
    <p:sldId id="258" r:id="rId5"/>
    <p:sldId id="257" r:id="rId6"/>
    <p:sldId id="267" r:id="rId7"/>
    <p:sldId id="271" r:id="rId8"/>
    <p:sldId id="259" r:id="rId9"/>
    <p:sldId id="263" r:id="rId10"/>
    <p:sldId id="260" r:id="rId11"/>
    <p:sldId id="268" r:id="rId12"/>
    <p:sldId id="264" r:id="rId13"/>
    <p:sldId id="261" r:id="rId14"/>
    <p:sldId id="265" r:id="rId15"/>
    <p:sldId id="262" r:id="rId16"/>
    <p:sldId id="269" r:id="rId17"/>
    <p:sldId id="270" r:id="rId18"/>
    <p:sldId id="273" r:id="rId19"/>
    <p:sldId id="274" r:id="rId20"/>
    <p:sldId id="275" r:id="rId21"/>
    <p:sldId id="276" r:id="rId22"/>
    <p:sldId id="277" r:id="rId23"/>
    <p:sldId id="279" r:id="rId24"/>
    <p:sldId id="280"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75567" autoAdjust="0"/>
  </p:normalViewPr>
  <p:slideViewPr>
    <p:cSldViewPr>
      <p:cViewPr varScale="1">
        <p:scale>
          <a:sx n="56" d="100"/>
          <a:sy n="56" d="100"/>
        </p:scale>
        <p:origin x="-99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F8EA78-0851-4400-9FA9-BB041BEBD257}" type="datetimeFigureOut">
              <a:rPr lang="ru-RU" smtClean="0"/>
              <a:t>18.02.2016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9E80B-3BB1-42E9-9AFC-DD9298CB0DC7}" type="slidenum">
              <a:rPr lang="ru-RU" smtClean="0"/>
              <a:t>‹#›</a:t>
            </a:fld>
            <a:endParaRPr lang="ru-RU"/>
          </a:p>
        </p:txBody>
      </p:sp>
    </p:spTree>
    <p:extLst>
      <p:ext uri="{BB962C8B-B14F-4D97-AF65-F5344CB8AC3E}">
        <p14:creationId xmlns:p14="http://schemas.microsoft.com/office/powerpoint/2010/main" val="420057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979E80B-3BB1-42E9-9AFC-DD9298CB0DC7}" type="slidenum">
              <a:rPr lang="ru-RU" smtClean="0"/>
              <a:t>2</a:t>
            </a:fld>
            <a:endParaRPr lang="ru-RU"/>
          </a:p>
        </p:txBody>
      </p:sp>
    </p:spTree>
    <p:extLst>
      <p:ext uri="{BB962C8B-B14F-4D97-AF65-F5344CB8AC3E}">
        <p14:creationId xmlns:p14="http://schemas.microsoft.com/office/powerpoint/2010/main" val="302354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18.02.2016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18.02.2016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18.02.2016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76312" y="2564904"/>
            <a:ext cx="7175351" cy="1793167"/>
          </a:xfrm>
        </p:spPr>
        <p:txBody>
          <a:bodyPr/>
          <a:lstStyle/>
          <a:p>
            <a:pPr algn="ctr"/>
            <a:r>
              <a:rPr lang="ru-RU" sz="6000" dirty="0" smtClean="0">
                <a:solidFill>
                  <a:srgbClr val="FF0000"/>
                </a:solidFill>
              </a:rPr>
              <a:t>Я выбираю здоровье</a:t>
            </a:r>
            <a:br>
              <a:rPr lang="ru-RU" sz="6000" dirty="0" smtClean="0">
                <a:solidFill>
                  <a:srgbClr val="FF0000"/>
                </a:solidFill>
              </a:rPr>
            </a:br>
            <a:r>
              <a:rPr lang="ru-RU" sz="6000" dirty="0" smtClean="0">
                <a:solidFill>
                  <a:srgbClr val="FF0000"/>
                </a:solidFill>
              </a:rPr>
              <a:t> </a:t>
            </a:r>
            <a:r>
              <a:rPr lang="ru-RU" sz="2400" dirty="0" smtClean="0">
                <a:solidFill>
                  <a:schemeClr val="tx1"/>
                </a:solidFill>
              </a:rPr>
              <a:t>6+</a:t>
            </a:r>
            <a:r>
              <a:rPr lang="ru-RU" sz="6000" dirty="0" smtClean="0">
                <a:solidFill>
                  <a:srgbClr val="FF0000"/>
                </a:solidFill>
              </a:rPr>
              <a:t/>
            </a:r>
            <a:br>
              <a:rPr lang="ru-RU" sz="6000" dirty="0" smtClean="0">
                <a:solidFill>
                  <a:srgbClr val="FF0000"/>
                </a:solidFill>
              </a:rPr>
            </a:br>
            <a:r>
              <a:rPr lang="ru-RU" sz="6000" dirty="0">
                <a:solidFill>
                  <a:srgbClr val="FF0000"/>
                </a:solidFill>
              </a:rPr>
              <a:t/>
            </a:r>
            <a:br>
              <a:rPr lang="ru-RU" sz="6000" dirty="0">
                <a:solidFill>
                  <a:srgbClr val="FF0000"/>
                </a:solidFill>
              </a:rPr>
            </a:br>
            <a:r>
              <a:rPr lang="ru-RU" sz="6000" dirty="0" smtClean="0">
                <a:solidFill>
                  <a:srgbClr val="FF0000"/>
                </a:solidFill>
              </a:rPr>
              <a:t>            </a:t>
            </a:r>
            <a:endParaRPr lang="ru-RU" sz="6000" dirty="0">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40420"/>
            <a:ext cx="2232248" cy="2232248"/>
          </a:xfrm>
          <a:prstGeom prst="rect">
            <a:avLst/>
          </a:prstGeom>
        </p:spPr>
      </p:pic>
      <p:sp>
        <p:nvSpPr>
          <p:cNvPr id="4" name="Подзаголовок 3"/>
          <p:cNvSpPr>
            <a:spLocks noGrp="1"/>
          </p:cNvSpPr>
          <p:nvPr>
            <p:ph type="subTitle" idx="1"/>
          </p:nvPr>
        </p:nvSpPr>
        <p:spPr>
          <a:xfrm>
            <a:off x="1835696" y="5301208"/>
            <a:ext cx="5419124" cy="921488"/>
          </a:xfrm>
        </p:spPr>
        <p:txBody>
          <a:bodyPr>
            <a:noAutofit/>
          </a:bodyPr>
          <a:lstStyle/>
          <a:p>
            <a:pPr algn="ctr"/>
            <a:r>
              <a:rPr lang="ru-RU" sz="1400" b="1" dirty="0" smtClean="0"/>
              <a:t>Библиотека г.п.п. Чистые Боры </a:t>
            </a:r>
            <a:r>
              <a:rPr lang="ru-RU" sz="1400" b="1" dirty="0"/>
              <a:t> </a:t>
            </a:r>
            <a:r>
              <a:rPr lang="ru-RU" sz="1400" b="1" dirty="0" smtClean="0"/>
              <a:t>фи</a:t>
            </a:r>
            <a:r>
              <a:rPr lang="ru-RU" sz="1400" b="1" dirty="0" smtClean="0"/>
              <a:t>лиал </a:t>
            </a:r>
            <a:r>
              <a:rPr lang="ru-RU" sz="1400" b="1" dirty="0" smtClean="0"/>
              <a:t>МУК Буйская МБ</a:t>
            </a:r>
          </a:p>
          <a:p>
            <a:pPr algn="ctr"/>
            <a:r>
              <a:rPr lang="ru-RU" sz="1400" b="1" dirty="0" smtClean="0"/>
              <a:t>Слайд-презентацию подготовила:</a:t>
            </a:r>
          </a:p>
          <a:p>
            <a:pPr algn="ctr"/>
            <a:r>
              <a:rPr lang="ru-RU" sz="1400" b="1" dirty="0" smtClean="0"/>
              <a:t>Смирнова Галина Александровна</a:t>
            </a:r>
          </a:p>
          <a:p>
            <a:pPr algn="ctr"/>
            <a:r>
              <a:rPr lang="ru-RU" sz="1400" b="1" dirty="0" smtClean="0"/>
              <a:t>2016 год</a:t>
            </a:r>
            <a:endParaRPr lang="ru-RU" sz="1400" b="1" dirty="0"/>
          </a:p>
        </p:txBody>
      </p:sp>
    </p:spTree>
    <p:extLst>
      <p:ext uri="{BB962C8B-B14F-4D97-AF65-F5344CB8AC3E}">
        <p14:creationId xmlns:p14="http://schemas.microsoft.com/office/powerpoint/2010/main" val="93417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a:bodyPr>
          <a:lstStyle/>
          <a:p>
            <a:pPr lvl="2" algn="ctr"/>
            <a:r>
              <a:rPr lang="ru-RU" sz="2800" b="1" dirty="0" smtClean="0">
                <a:solidFill>
                  <a:schemeClr val="accent1">
                    <a:lumMod val="75000"/>
                  </a:schemeClr>
                </a:solidFill>
              </a:rPr>
              <a:t>Нужно  научиться рационально питаться</a:t>
            </a:r>
            <a:endParaRPr lang="ru-RU" sz="2800" b="1" dirty="0">
              <a:solidFill>
                <a:schemeClr val="accent1">
                  <a:lumMod val="7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686" y="2348880"/>
            <a:ext cx="5303573" cy="3977680"/>
          </a:xfrm>
          <a:prstGeom prst="rect">
            <a:avLst/>
          </a:prstGeom>
        </p:spPr>
      </p:pic>
    </p:spTree>
    <p:extLst>
      <p:ext uri="{BB962C8B-B14F-4D97-AF65-F5344CB8AC3E}">
        <p14:creationId xmlns:p14="http://schemas.microsoft.com/office/powerpoint/2010/main" val="28720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1475656" y="332656"/>
            <a:ext cx="6400800" cy="3474720"/>
          </a:xfrm>
        </p:spPr>
        <p:txBody>
          <a:bodyPr>
            <a:normAutofit fontScale="25000" lnSpcReduction="20000"/>
          </a:bodyPr>
          <a:lstStyle/>
          <a:p>
            <a:pPr lvl="2" algn="ctr"/>
            <a:r>
              <a:rPr lang="ru-RU" sz="9600" dirty="0" smtClean="0">
                <a:solidFill>
                  <a:schemeClr val="accent1">
                    <a:lumMod val="75000"/>
                  </a:schemeClr>
                </a:solidFill>
              </a:rPr>
              <a:t>От правильного питания очень многое зависит. Пища не должна быть чрезмерной и обильной. Народ уже давно усматривает в этом источник болезней.</a:t>
            </a:r>
          </a:p>
          <a:p>
            <a:pPr algn="ctr"/>
            <a:r>
              <a:rPr lang="ru-RU" sz="8000" b="1" dirty="0" smtClean="0"/>
              <a:t>Пословицы о питании:</a:t>
            </a:r>
          </a:p>
          <a:p>
            <a:r>
              <a:rPr lang="ru-RU" sz="8000" b="1" dirty="0" smtClean="0"/>
              <a:t>- Умеренность – лучший врач (молдавская)</a:t>
            </a:r>
          </a:p>
          <a:p>
            <a:r>
              <a:rPr lang="ru-RU" sz="8000" b="1" dirty="0" smtClean="0"/>
              <a:t>-Только при умеренном образе жизни можно дожить до старости, при излишествах близка смерть (немецкая)</a:t>
            </a:r>
          </a:p>
          <a:p>
            <a:r>
              <a:rPr lang="ru-RU" sz="8000" b="1" dirty="0" smtClean="0"/>
              <a:t>- Не в меру еда – болезнь и беда (осетинская)</a:t>
            </a:r>
          </a:p>
          <a:p>
            <a:r>
              <a:rPr lang="ru-RU" sz="8000" b="1" dirty="0" smtClean="0"/>
              <a:t>- Пользуйтесь, но не злоупотребляйте – таково правило старости (русская)</a:t>
            </a:r>
          </a:p>
          <a:p>
            <a:r>
              <a:rPr lang="ru-RU" sz="8000" b="1" dirty="0" smtClean="0"/>
              <a:t>- Сладко естся, так плохо спится (русская)</a:t>
            </a:r>
          </a:p>
        </p:txBody>
      </p:sp>
    </p:spTree>
    <p:extLst>
      <p:ext uri="{BB962C8B-B14F-4D97-AF65-F5344CB8AC3E}">
        <p14:creationId xmlns:p14="http://schemas.microsoft.com/office/powerpoint/2010/main" val="18210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1403648" y="404664"/>
            <a:ext cx="6400800" cy="3474720"/>
          </a:xfrm>
        </p:spPr>
        <p:txBody>
          <a:bodyPr>
            <a:normAutofit fontScale="25000" lnSpcReduction="20000"/>
          </a:bodyPr>
          <a:lstStyle/>
          <a:p>
            <a:pPr marL="45720" indent="0" algn="ctr">
              <a:buNone/>
            </a:pPr>
            <a:r>
              <a:rPr lang="ru-RU" sz="11200" dirty="0" smtClean="0">
                <a:solidFill>
                  <a:schemeClr val="accent1">
                    <a:lumMod val="75000"/>
                  </a:schemeClr>
                </a:solidFill>
              </a:rPr>
              <a:t>Если вы всегда будете правильно питаться, то всегда будете отлично себя чувствовать и хорошо выглядеть: </a:t>
            </a:r>
          </a:p>
          <a:p>
            <a:pPr marL="45720" indent="0">
              <a:buNone/>
            </a:pPr>
            <a:r>
              <a:rPr lang="ru-RU" sz="7200" b="1" dirty="0" smtClean="0"/>
              <a:t>- ежедневно ешьте овощи и фрукты;</a:t>
            </a:r>
          </a:p>
          <a:p>
            <a:pPr marL="45720" indent="0">
              <a:buNone/>
            </a:pPr>
            <a:r>
              <a:rPr lang="ru-RU" sz="8000" b="1" dirty="0" smtClean="0"/>
              <a:t>- в вашем питании периодически  необходимо мясо;</a:t>
            </a:r>
          </a:p>
          <a:p>
            <a:pPr marL="45720" indent="0">
              <a:buNone/>
            </a:pPr>
            <a:r>
              <a:rPr lang="ru-RU" sz="8000" b="1" dirty="0" smtClean="0"/>
              <a:t>- немного хлеба из муки грубого помола каждый день;</a:t>
            </a:r>
          </a:p>
          <a:p>
            <a:pPr marL="45720" indent="0">
              <a:buNone/>
            </a:pPr>
            <a:r>
              <a:rPr lang="ru-RU" sz="8000" b="1" dirty="0" smtClean="0"/>
              <a:t>-рыба и яйца раз в неделю;</a:t>
            </a:r>
          </a:p>
          <a:p>
            <a:pPr marL="45720" indent="0">
              <a:buNone/>
            </a:pPr>
            <a:r>
              <a:rPr lang="ru-RU" sz="8000" b="1" dirty="0" smtClean="0"/>
              <a:t>- бобовые – горошек, фасоль, чечевица;</a:t>
            </a:r>
          </a:p>
          <a:p>
            <a:pPr marL="45720" indent="0">
              <a:buNone/>
            </a:pPr>
            <a:r>
              <a:rPr lang="ru-RU" sz="8000" b="1" dirty="0" smtClean="0"/>
              <a:t>- йогурты, молоко, сыр с низким содержанием жира;</a:t>
            </a:r>
          </a:p>
          <a:p>
            <a:pPr marL="45720" indent="0">
              <a:buNone/>
            </a:pPr>
            <a:r>
              <a:rPr lang="ru-RU" sz="8000" b="1" dirty="0" smtClean="0"/>
              <a:t>- сахар по возможности заменять фруктами;</a:t>
            </a:r>
          </a:p>
          <a:p>
            <a:pPr marL="45720" indent="0">
              <a:buNone/>
            </a:pPr>
            <a:r>
              <a:rPr lang="ru-RU" sz="8000" b="1" dirty="0" smtClean="0"/>
              <a:t>- избегайте есть жирную пищу;</a:t>
            </a:r>
          </a:p>
          <a:p>
            <a:pPr marL="45720" indent="0">
              <a:buNone/>
            </a:pPr>
            <a:r>
              <a:rPr lang="ru-RU" sz="8000" b="1" dirty="0" smtClean="0"/>
              <a:t>- не ешьте солёное;</a:t>
            </a:r>
          </a:p>
          <a:p>
            <a:pPr marL="45720" indent="0">
              <a:buNone/>
            </a:pPr>
            <a:r>
              <a:rPr lang="ru-RU" sz="8000" b="1" dirty="0" smtClean="0"/>
              <a:t>- ваша пища должна быть богатой витаминами и минералами</a:t>
            </a:r>
          </a:p>
          <a:p>
            <a:pPr marL="45720" indent="0">
              <a:buNone/>
            </a:pPr>
            <a:endParaRPr lang="ru-RU" sz="8000" b="1" dirty="0"/>
          </a:p>
        </p:txBody>
      </p:sp>
    </p:spTree>
    <p:extLst>
      <p:ext uri="{BB962C8B-B14F-4D97-AF65-F5344CB8AC3E}">
        <p14:creationId xmlns:p14="http://schemas.microsoft.com/office/powerpoint/2010/main" val="370655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7" end="7"/>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8" end="8"/>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9" end="9"/>
                                            </p:txEl>
                                          </p:spTgt>
                                        </p:tgtEl>
                                      </p:cBhvr>
                                    </p:animEffect>
                                  </p:childTnLst>
                                </p:cTn>
                              </p:par>
                              <p:par>
                                <p:cTn id="67" presetID="31" presetClass="entr" presetSubtype="0" fill="hold"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p:cTn id="6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1259632" y="548680"/>
            <a:ext cx="6397388" cy="3906768"/>
          </a:xfrm>
        </p:spPr>
        <p:txBody>
          <a:bodyPr/>
          <a:lstStyle/>
          <a:p>
            <a:pPr marL="1481328" lvl="5" indent="0" algn="ctr">
              <a:buNone/>
            </a:pPr>
            <a:r>
              <a:rPr lang="ru-RU" sz="3000" b="1" dirty="0" smtClean="0">
                <a:solidFill>
                  <a:schemeClr val="tx2">
                    <a:lumMod val="60000"/>
                    <a:lumOff val="40000"/>
                  </a:schemeClr>
                </a:solidFill>
              </a:rPr>
              <a:t> </a:t>
            </a:r>
            <a:r>
              <a:rPr lang="ru-RU" sz="3000" b="1" dirty="0">
                <a:solidFill>
                  <a:schemeClr val="tx2">
                    <a:lumMod val="60000"/>
                    <a:lumOff val="40000"/>
                  </a:schemeClr>
                </a:solidFill>
              </a:rPr>
              <a:t>С</a:t>
            </a:r>
            <a:r>
              <a:rPr lang="ru-RU" sz="3000" b="1" dirty="0" smtClean="0">
                <a:solidFill>
                  <a:schemeClr val="tx2">
                    <a:lumMod val="60000"/>
                    <a:lumOff val="40000"/>
                  </a:schemeClr>
                </a:solidFill>
              </a:rPr>
              <a:t>облюдайте правила личной гигиены:</a:t>
            </a:r>
            <a:r>
              <a:rPr lang="ru-RU" sz="3000" dirty="0" smtClean="0">
                <a:solidFill>
                  <a:schemeClr val="tx2">
                    <a:lumMod val="60000"/>
                    <a:lumOff val="40000"/>
                  </a:schemeClr>
                </a:solidFill>
              </a:rPr>
              <a:t> </a:t>
            </a:r>
          </a:p>
          <a:p>
            <a:pPr marL="914400" lvl="3" indent="0" algn="ctr">
              <a:buNone/>
            </a:pPr>
            <a:r>
              <a:rPr lang="ru-RU" sz="2400" dirty="0" smtClean="0"/>
              <a:t>содержание тела, личных вещей в чистоте является одним из главных условий сохранения и укрепления здоровья</a:t>
            </a:r>
            <a:endParaRPr lang="ru-RU" dirty="0" smtClean="0"/>
          </a:p>
          <a:p>
            <a:pPr algn="ctr"/>
            <a:endParaRPr lang="ru-RU" dirty="0" smtClean="0"/>
          </a:p>
          <a:p>
            <a:pPr algn="ct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396" y="3284984"/>
            <a:ext cx="4320480" cy="3143318"/>
          </a:xfrm>
          <a:prstGeom prst="rect">
            <a:avLst/>
          </a:prstGeom>
        </p:spPr>
      </p:pic>
    </p:spTree>
    <p:extLst>
      <p:ext uri="{BB962C8B-B14F-4D97-AF65-F5344CB8AC3E}">
        <p14:creationId xmlns:p14="http://schemas.microsoft.com/office/powerpoint/2010/main" val="424085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Autofit/>
          </a:bodyPr>
          <a:lstStyle/>
          <a:p>
            <a:pPr marL="45720" indent="0" algn="just">
              <a:buNone/>
            </a:pPr>
            <a:r>
              <a:rPr lang="ru-RU" sz="1800" b="1" dirty="0" smtClean="0">
                <a:solidFill>
                  <a:schemeClr val="accent1">
                    <a:lumMod val="75000"/>
                  </a:schemeClr>
                </a:solidFill>
              </a:rPr>
              <a:t>Кожа важнейший орган человеческого тела, она защищает организм от солнечных лучей, холода, бактерий и других микроорганизмов, пыли и вредных воздействий окружающей среды. Через кожу мы чувствуем боль, тепло, прикосновения. Она реагирует на образ жизни, который вы ведёте. На коже отражается всё: неправильное питание и болезни, счастье и влюблённость.</a:t>
            </a:r>
          </a:p>
          <a:p>
            <a:pPr algn="just"/>
            <a:endParaRPr lang="ru-RU" sz="1800" b="1" dirty="0" smtClean="0">
              <a:solidFill>
                <a:schemeClr val="accent1">
                  <a:lumMod val="75000"/>
                </a:schemeClr>
              </a:solidFill>
            </a:endParaRPr>
          </a:p>
          <a:p>
            <a:pPr algn="just">
              <a:buFontTx/>
              <a:buChar char="-"/>
            </a:pPr>
            <a:r>
              <a:rPr lang="ru-RU" sz="1600" b="1" dirty="0"/>
              <a:t>о</a:t>
            </a:r>
            <a:r>
              <a:rPr lang="ru-RU" sz="1600" b="1" dirty="0" smtClean="0"/>
              <a:t>бязательно мойте руки перед едой, после возвращения с улицы, после посещения туалета, до и после работы за компьютером, если чихали или кашляли, если трогали животных;</a:t>
            </a:r>
          </a:p>
          <a:p>
            <a:pPr marL="45720" indent="0" algn="just">
              <a:buNone/>
            </a:pPr>
            <a:r>
              <a:rPr lang="ru-RU" sz="1600" b="1" dirty="0" smtClean="0"/>
              <a:t>- не забывайте умываться утром и перед сном;</a:t>
            </a:r>
          </a:p>
          <a:p>
            <a:pPr marL="45720" indent="0" algn="just">
              <a:buNone/>
            </a:pPr>
            <a:r>
              <a:rPr lang="ru-RU" sz="1600" b="1" dirty="0" smtClean="0"/>
              <a:t>- принимайте душ ежедневно, тщательно мойтесь раз в неделю;</a:t>
            </a:r>
          </a:p>
          <a:p>
            <a:pPr marL="45720" indent="0" algn="just">
              <a:buNone/>
            </a:pPr>
            <a:r>
              <a:rPr lang="ru-RU" sz="1600" b="1" dirty="0" smtClean="0"/>
              <a:t>- при повышенной потливости пользуйтесь дезодорантом;</a:t>
            </a:r>
          </a:p>
          <a:p>
            <a:pPr marL="45720" indent="0" algn="just">
              <a:buNone/>
            </a:pPr>
            <a:r>
              <a:rPr lang="ru-RU" sz="1600" b="1" dirty="0" smtClean="0"/>
              <a:t>- зубы чистить нужно два раза в день;</a:t>
            </a:r>
          </a:p>
          <a:p>
            <a:pPr marL="45720" indent="0" algn="just">
              <a:buNone/>
            </a:pPr>
            <a:r>
              <a:rPr lang="ru-RU" sz="1600" b="1" dirty="0" smtClean="0"/>
              <a:t>- содержите свою одежду в чистом и опрятном виде</a:t>
            </a:r>
          </a:p>
          <a:p>
            <a:pPr algn="just"/>
            <a:endParaRPr lang="ru-RU" sz="1600" dirty="0" smtClean="0"/>
          </a:p>
        </p:txBody>
      </p:sp>
    </p:spTree>
    <p:extLst>
      <p:ext uri="{BB962C8B-B14F-4D97-AF65-F5344CB8AC3E}">
        <p14:creationId xmlns:p14="http://schemas.microsoft.com/office/powerpoint/2010/main" val="300360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71600" y="260648"/>
            <a:ext cx="6400800" cy="3474720"/>
          </a:xfrm>
        </p:spPr>
        <p:txBody>
          <a:bodyPr>
            <a:normAutofit fontScale="85000" lnSpcReduction="20000"/>
          </a:bodyPr>
          <a:lstStyle/>
          <a:p>
            <a:pPr marL="45720" indent="0" algn="ctr">
              <a:buNone/>
            </a:pPr>
            <a:r>
              <a:rPr lang="ru-RU" sz="3300" b="1" dirty="0" smtClean="0">
                <a:solidFill>
                  <a:schemeClr val="tx2">
                    <a:lumMod val="60000"/>
                    <a:lumOff val="40000"/>
                  </a:schemeClr>
                </a:solidFill>
              </a:rPr>
              <a:t>Нужно уметь управлять своими чувствами, жить в ладу </a:t>
            </a:r>
          </a:p>
          <a:p>
            <a:pPr marL="45720" indent="0" algn="ctr">
              <a:buNone/>
            </a:pPr>
            <a:r>
              <a:rPr lang="ru-RU" sz="3300" b="1" dirty="0" smtClean="0">
                <a:solidFill>
                  <a:schemeClr val="tx2">
                    <a:lumMod val="60000"/>
                    <a:lumOff val="40000"/>
                  </a:schemeClr>
                </a:solidFill>
              </a:rPr>
              <a:t>с окружающими</a:t>
            </a:r>
          </a:p>
          <a:p>
            <a:pPr algn="ctr"/>
            <a:endParaRPr lang="ru-RU" dirty="0" smtClean="0">
              <a:solidFill>
                <a:srgbClr val="FF0000"/>
              </a:solidFill>
            </a:endParaRPr>
          </a:p>
          <a:p>
            <a:pPr marL="45720" indent="0">
              <a:buNone/>
            </a:pPr>
            <a:r>
              <a:rPr lang="ru-RU" sz="2600" b="1" dirty="0" smtClean="0">
                <a:solidFill>
                  <a:schemeClr val="tx1"/>
                </a:solidFill>
              </a:rPr>
              <a:t>                   Будьте всегда  -</a:t>
            </a:r>
          </a:p>
          <a:p>
            <a:pPr marL="45720" indent="0">
              <a:buNone/>
            </a:pPr>
            <a:r>
              <a:rPr lang="ru-RU" sz="2600" b="1" dirty="0" smtClean="0">
                <a:solidFill>
                  <a:schemeClr val="tx1"/>
                </a:solidFill>
              </a:rPr>
              <a:t>       Приветливыми, </a:t>
            </a:r>
          </a:p>
          <a:p>
            <a:pPr marL="45720" indent="0">
              <a:buNone/>
            </a:pPr>
            <a:r>
              <a:rPr lang="ru-RU" sz="2600" b="1" dirty="0" smtClean="0">
                <a:solidFill>
                  <a:schemeClr val="tx1"/>
                </a:solidFill>
              </a:rPr>
              <a:t>               Доброжелательными,</a:t>
            </a:r>
          </a:p>
          <a:p>
            <a:pPr marL="45720" indent="0">
              <a:buNone/>
            </a:pPr>
            <a:r>
              <a:rPr lang="ru-RU" sz="2600" b="1" dirty="0" smtClean="0">
                <a:solidFill>
                  <a:schemeClr val="tx1"/>
                </a:solidFill>
              </a:rPr>
              <a:t>           Деликатными,</a:t>
            </a:r>
          </a:p>
          <a:p>
            <a:pPr marL="45720" indent="0">
              <a:buNone/>
            </a:pPr>
            <a:r>
              <a:rPr lang="ru-RU" sz="2600" b="1" dirty="0" smtClean="0">
                <a:solidFill>
                  <a:schemeClr val="tx1"/>
                </a:solidFill>
              </a:rPr>
              <a:t>                        Вежливыми</a:t>
            </a:r>
          </a:p>
          <a:p>
            <a:pPr marL="2404872" lvl="8" indent="0">
              <a:buNone/>
            </a:pPr>
            <a:endParaRPr lang="ru-RU" sz="2600" b="1" dirty="0" smtClean="0">
              <a:solidFill>
                <a:schemeClr val="tx1"/>
              </a:solidFill>
            </a:endParaRPr>
          </a:p>
          <a:p>
            <a:pPr marL="2404872" lvl="8" indent="0">
              <a:buNone/>
            </a:pPr>
            <a:endParaRPr lang="ru-RU" sz="2600" b="1"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628800"/>
            <a:ext cx="2528723" cy="2565430"/>
          </a:xfrm>
          <a:prstGeom prst="rect">
            <a:avLst/>
          </a:prstGeom>
        </p:spPr>
      </p:pic>
      <p:sp>
        <p:nvSpPr>
          <p:cNvPr id="5" name="Заголовок 4"/>
          <p:cNvSpPr>
            <a:spLocks noGrp="1"/>
          </p:cNvSpPr>
          <p:nvPr>
            <p:ph type="title"/>
          </p:nvPr>
        </p:nvSpPr>
        <p:spPr>
          <a:xfrm>
            <a:off x="1835696" y="4365104"/>
            <a:ext cx="6512511" cy="1143000"/>
          </a:xfrm>
        </p:spPr>
        <p:txBody>
          <a:bodyPr/>
          <a:lstStyle/>
          <a:p>
            <a:endParaRPr lang="ru-RU" dirty="0"/>
          </a:p>
        </p:txBody>
      </p:sp>
    </p:spTree>
    <p:extLst>
      <p:ext uri="{BB962C8B-B14F-4D97-AF65-F5344CB8AC3E}">
        <p14:creationId xmlns:p14="http://schemas.microsoft.com/office/powerpoint/2010/main" val="134835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down)">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1259632" y="548680"/>
            <a:ext cx="6716216" cy="5217760"/>
          </a:xfrm>
        </p:spPr>
        <p:txBody>
          <a:bodyPr>
            <a:noAutofit/>
          </a:bodyPr>
          <a:lstStyle/>
          <a:p>
            <a:pPr marL="45720" indent="0" algn="just">
              <a:buNone/>
            </a:pPr>
            <a:r>
              <a:rPr lang="ru-RU" sz="2000" b="1" dirty="0" smtClean="0"/>
              <a:t>Каждый день начинайте с оптимизмом, с доброй душой и помыслами. Это очень сильно влияет на здоровье человека. Нужно ограничить поток мыслей и эмоций, связанных с негативными сторонами жизни. Воспитывайте и закаляйте свой характер смолоду. Не имейте привычки раздражаться и капризничать по мелочам. Не забывайте, что отрицательные эмоции всегда приводят к заболеваниям. К этому нас призывают и истоки мудрости народных пословиц:</a:t>
            </a:r>
          </a:p>
          <a:p>
            <a:pPr marL="45720" indent="0" algn="just">
              <a:buNone/>
            </a:pPr>
            <a:r>
              <a:rPr lang="ru-RU" sz="2000" b="1" dirty="0" smtClean="0">
                <a:solidFill>
                  <a:schemeClr val="accent1"/>
                </a:solidFill>
              </a:rPr>
              <a:t>- Добрый человек придёт, словно свету принесёт</a:t>
            </a:r>
          </a:p>
          <a:p>
            <a:pPr marL="45720" indent="0" algn="just">
              <a:buNone/>
            </a:pPr>
            <a:r>
              <a:rPr lang="ru-RU" sz="2000" b="1" dirty="0" smtClean="0">
                <a:solidFill>
                  <a:schemeClr val="accent1"/>
                </a:solidFill>
              </a:rPr>
              <a:t>-Жизнь дана на добрые дела</a:t>
            </a:r>
          </a:p>
          <a:p>
            <a:pPr marL="45720" indent="0" algn="just">
              <a:buNone/>
            </a:pPr>
            <a:r>
              <a:rPr lang="ru-RU" sz="2000" b="1" dirty="0" smtClean="0">
                <a:solidFill>
                  <a:schemeClr val="accent1"/>
                </a:solidFill>
              </a:rPr>
              <a:t>- Коли хочешь себе добра, никому не делай зла</a:t>
            </a:r>
          </a:p>
          <a:p>
            <a:pPr marL="45720" indent="0" algn="just">
              <a:buNone/>
            </a:pPr>
            <a:r>
              <a:rPr lang="ru-RU" sz="2000" b="1" dirty="0" smtClean="0">
                <a:solidFill>
                  <a:schemeClr val="accent1"/>
                </a:solidFill>
              </a:rPr>
              <a:t>- Нам добро, никому зло – то законное житьё</a:t>
            </a:r>
          </a:p>
          <a:p>
            <a:pPr marL="45720" indent="0" algn="just">
              <a:buNone/>
            </a:pPr>
            <a:r>
              <a:rPr lang="ru-RU" sz="2000" b="1" dirty="0" smtClean="0">
                <a:solidFill>
                  <a:schemeClr val="accent1"/>
                </a:solidFill>
              </a:rPr>
              <a:t>- Добрые чувства – соседи любви</a:t>
            </a:r>
          </a:p>
          <a:p>
            <a:pPr algn="just"/>
            <a:endParaRPr lang="ru-RU" sz="2000" dirty="0"/>
          </a:p>
        </p:txBody>
      </p:sp>
    </p:spTree>
    <p:extLst>
      <p:ext uri="{BB962C8B-B14F-4D97-AF65-F5344CB8AC3E}">
        <p14:creationId xmlns:p14="http://schemas.microsoft.com/office/powerpoint/2010/main" val="774645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395536" y="476672"/>
            <a:ext cx="8208912" cy="3585552"/>
          </a:xfrm>
        </p:spPr>
        <p:txBody>
          <a:bodyPr/>
          <a:lstStyle/>
          <a:p>
            <a:pPr marL="45720" indent="0">
              <a:buNone/>
            </a:pPr>
            <a:r>
              <a:rPr lang="ru-RU" dirty="0" smtClean="0"/>
              <a:t>«</a:t>
            </a:r>
            <a:r>
              <a:rPr lang="ru-RU" sz="2800" b="1" dirty="0" smtClean="0">
                <a:solidFill>
                  <a:schemeClr val="accent1"/>
                </a:solidFill>
              </a:rPr>
              <a:t>Наполни смыслом каждое мгновенье</a:t>
            </a:r>
          </a:p>
          <a:p>
            <a:pPr marL="45720" indent="0">
              <a:buNone/>
            </a:pPr>
            <a:r>
              <a:rPr lang="ru-RU" sz="2800" b="1" dirty="0" smtClean="0">
                <a:solidFill>
                  <a:schemeClr val="accent1"/>
                </a:solidFill>
              </a:rPr>
              <a:t>Часов и дней неутомимый бег, </a:t>
            </a:r>
          </a:p>
          <a:p>
            <a:pPr marL="45720" indent="0">
              <a:buNone/>
            </a:pPr>
            <a:r>
              <a:rPr lang="ru-RU" sz="2800" b="1" dirty="0">
                <a:solidFill>
                  <a:schemeClr val="accent1"/>
                </a:solidFill>
              </a:rPr>
              <a:t>Т</a:t>
            </a:r>
            <a:r>
              <a:rPr lang="ru-RU" sz="2800" b="1" dirty="0" smtClean="0">
                <a:solidFill>
                  <a:schemeClr val="accent1"/>
                </a:solidFill>
              </a:rPr>
              <a:t>огда весь мир ты примешь во владенье, </a:t>
            </a:r>
          </a:p>
          <a:p>
            <a:pPr marL="45720" indent="0">
              <a:buNone/>
            </a:pPr>
            <a:r>
              <a:rPr lang="ru-RU" sz="2800" b="1" dirty="0" smtClean="0">
                <a:solidFill>
                  <a:schemeClr val="accent1"/>
                </a:solidFill>
              </a:rPr>
              <a:t>Тогда , мой друг, ты будешь человек.»</a:t>
            </a:r>
          </a:p>
          <a:p>
            <a:pPr marL="45720" indent="0">
              <a:buNone/>
            </a:pPr>
            <a:r>
              <a:rPr lang="ru-RU" sz="2800" b="1" dirty="0">
                <a:solidFill>
                  <a:schemeClr val="accent1"/>
                </a:solidFill>
              </a:rPr>
              <a:t> </a:t>
            </a:r>
            <a:r>
              <a:rPr lang="ru-RU" sz="2800" b="1" dirty="0" smtClean="0">
                <a:solidFill>
                  <a:schemeClr val="accent1"/>
                </a:solidFill>
              </a:rPr>
              <a:t>                        Р. Киплинг</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3645024"/>
            <a:ext cx="3895800" cy="2880000"/>
          </a:xfrm>
          <a:prstGeom prst="rect">
            <a:avLst/>
          </a:prstGeom>
        </p:spPr>
      </p:pic>
    </p:spTree>
    <p:extLst>
      <p:ext uri="{BB962C8B-B14F-4D97-AF65-F5344CB8AC3E}">
        <p14:creationId xmlns:p14="http://schemas.microsoft.com/office/powerpoint/2010/main" val="180562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1331640" y="764704"/>
            <a:ext cx="6400800" cy="3474720"/>
          </a:xfrm>
        </p:spPr>
        <p:txBody>
          <a:bodyPr/>
          <a:lstStyle/>
          <a:p>
            <a:pPr marL="45720" indent="0" algn="ctr">
              <a:buNone/>
            </a:pPr>
            <a:r>
              <a:rPr lang="ru-RU" sz="2400" b="1" dirty="0" smtClean="0">
                <a:solidFill>
                  <a:schemeClr val="accent1"/>
                </a:solidFill>
              </a:rPr>
              <a:t>Негативное отношение к вредным привычкам – отказ от курения, употребления алкоголя и наркотиков – ещё одна из главных составляющих здорового образа жизни</a:t>
            </a:r>
          </a:p>
          <a:p>
            <a:pPr algn="ctr"/>
            <a:endParaRPr lang="ru-RU" dirty="0" smtClean="0">
              <a:solidFill>
                <a:schemeClr val="accent1"/>
              </a:solidFill>
            </a:endParaRPr>
          </a:p>
          <a:p>
            <a:pPr algn="ctr"/>
            <a:endParaRPr lang="ru-RU" dirty="0">
              <a:solidFill>
                <a:schemeClr val="accent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5" y="2927147"/>
            <a:ext cx="4241081" cy="3182661"/>
          </a:xfrm>
          <a:prstGeom prst="rect">
            <a:avLst/>
          </a:prstGeom>
        </p:spPr>
      </p:pic>
    </p:spTree>
    <p:extLst>
      <p:ext uri="{BB962C8B-B14F-4D97-AF65-F5344CB8AC3E}">
        <p14:creationId xmlns:p14="http://schemas.microsoft.com/office/powerpoint/2010/main" val="25979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539552" y="548680"/>
            <a:ext cx="7920880" cy="3657560"/>
          </a:xfrm>
        </p:spPr>
        <p:txBody>
          <a:bodyPr>
            <a:normAutofit fontScale="92500" lnSpcReduction="10000"/>
          </a:bodyPr>
          <a:lstStyle/>
          <a:p>
            <a:pPr marL="45720" indent="0" algn="just">
              <a:buNone/>
            </a:pPr>
            <a:r>
              <a:rPr lang="ru-RU" b="1" dirty="0" smtClean="0"/>
              <a:t>Следуя на поводу у вредных привычек вы просто безобразно обращаетесь со своим организмом: разрушаете здоровье, сокращаете себе жизнь. Особенно пагубно для растущего организма влияние курения, алкоголя и наркотиков. Они не дают молодому организму набраться нужных сил, ослабляют его, истощают, приводят к болезням, преждевременному дряхлению и смерти.</a:t>
            </a:r>
          </a:p>
          <a:p>
            <a:pPr marL="45720" indent="0" algn="just">
              <a:buNone/>
            </a:pPr>
            <a:r>
              <a:rPr lang="ru-RU" b="1" dirty="0" smtClean="0"/>
              <a:t>Будь самим собой и отличайся от других. Будь независимым! </a:t>
            </a:r>
          </a:p>
          <a:p>
            <a:pPr marL="45720" indent="0" algn="just">
              <a:buNone/>
            </a:pPr>
            <a:r>
              <a:rPr lang="ru-RU" b="1" dirty="0" smtClean="0"/>
              <a:t>Ты не слабак  и не зануда, ты серьёзный, сильный и  смелый, если сказал: «Нет!» отказавшись от предложений, которые могут нанести вред твоему здоровью.</a:t>
            </a:r>
          </a:p>
        </p:txBody>
      </p:sp>
    </p:spTree>
    <p:extLst>
      <p:ext uri="{BB962C8B-B14F-4D97-AF65-F5344CB8AC3E}">
        <p14:creationId xmlns:p14="http://schemas.microsoft.com/office/powerpoint/2010/main" val="10547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611560" y="692696"/>
            <a:ext cx="7920880" cy="3546728"/>
          </a:xfrm>
        </p:spPr>
        <p:txBody>
          <a:bodyPr>
            <a:normAutofit/>
          </a:bodyPr>
          <a:lstStyle/>
          <a:p>
            <a:pPr marL="45720" indent="0" algn="just">
              <a:buNone/>
            </a:pPr>
            <a:r>
              <a:rPr lang="ru-RU" sz="1800" b="1" dirty="0" smtClean="0"/>
              <a:t>Здоровье – это главная ценность человека, это жизнь. Здоровье не купишь не за какие деньги.  Каждому человеку хочется прожить как можно дольше, чтобы многое успеть сделать, многого достичь. Будучи больными вы не сможете полностью реализоваться в современном мире, принести пользу не для себя, не для других. Здоровье – богатство на все времена. А  закладывается оно в детстве. Ваше здоровье, как клад, который находится глубоко в земле. И чтобы найти клад, нужно приложить большие усилия. Чтобы быть здоровым человеком, необходимо вести</a:t>
            </a:r>
          </a:p>
          <a:p>
            <a:pPr algn="just"/>
            <a:endParaRPr lang="ru-RU" sz="18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645024"/>
            <a:ext cx="3456384" cy="2606770"/>
          </a:xfrm>
          <a:prstGeom prst="rect">
            <a:avLst/>
          </a:prstGeom>
        </p:spPr>
      </p:pic>
    </p:spTree>
    <p:extLst>
      <p:ext uri="{BB962C8B-B14F-4D97-AF65-F5344CB8AC3E}">
        <p14:creationId xmlns:p14="http://schemas.microsoft.com/office/powerpoint/2010/main" val="378594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95736" y="764704"/>
            <a:ext cx="4320480" cy="5400602"/>
          </a:xfrm>
        </p:spPr>
      </p:pic>
    </p:spTree>
    <p:extLst>
      <p:ext uri="{BB962C8B-B14F-4D97-AF65-F5344CB8AC3E}">
        <p14:creationId xmlns:p14="http://schemas.microsoft.com/office/powerpoint/2010/main" val="4113383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611560" y="620688"/>
            <a:ext cx="7992888" cy="5577800"/>
          </a:xfrm>
        </p:spPr>
        <p:txBody>
          <a:bodyPr>
            <a:normAutofit/>
          </a:bodyPr>
          <a:lstStyle/>
          <a:p>
            <a:pPr marL="1783080" lvl="6" indent="0" algn="ctr">
              <a:buNone/>
            </a:pPr>
            <a:r>
              <a:rPr lang="ru-RU" sz="3200" b="1" dirty="0" smtClean="0">
                <a:solidFill>
                  <a:schemeClr val="accent1"/>
                </a:solidFill>
              </a:rPr>
              <a:t>Закаливание  и занятия </a:t>
            </a:r>
            <a:r>
              <a:rPr lang="ru-RU" sz="3200" b="1" dirty="0" smtClean="0">
                <a:solidFill>
                  <a:schemeClr val="accent1"/>
                </a:solidFill>
              </a:rPr>
              <a:t>                спортом</a:t>
            </a:r>
            <a:endParaRPr lang="ru-RU" sz="3200" b="1" dirty="0">
              <a:solidFill>
                <a:schemeClr val="accent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700808"/>
            <a:ext cx="6651296" cy="4428981"/>
          </a:xfrm>
          <a:prstGeom prst="rect">
            <a:avLst/>
          </a:prstGeom>
        </p:spPr>
      </p:pic>
    </p:spTree>
    <p:extLst>
      <p:ext uri="{BB962C8B-B14F-4D97-AF65-F5344CB8AC3E}">
        <p14:creationId xmlns:p14="http://schemas.microsoft.com/office/powerpoint/2010/main" val="4213442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endParaRPr lang="ru-RU" dirty="0"/>
          </a:p>
        </p:txBody>
      </p:sp>
      <p:sp>
        <p:nvSpPr>
          <p:cNvPr id="3" name="Объект 2"/>
          <p:cNvSpPr>
            <a:spLocks noGrp="1"/>
          </p:cNvSpPr>
          <p:nvPr>
            <p:ph sz="quarter" idx="13"/>
          </p:nvPr>
        </p:nvSpPr>
        <p:spPr>
          <a:xfrm>
            <a:off x="467544" y="620688"/>
            <a:ext cx="8280920" cy="5688632"/>
          </a:xfrm>
        </p:spPr>
        <p:txBody>
          <a:bodyPr>
            <a:normAutofit/>
          </a:bodyPr>
          <a:lstStyle/>
          <a:p>
            <a:pPr marL="45720" indent="0" algn="just">
              <a:buNone/>
            </a:pPr>
            <a:endParaRPr lang="ru-RU" sz="2000" dirty="0" smtClean="0"/>
          </a:p>
          <a:p>
            <a:pPr marL="45720" indent="0" algn="just">
              <a:buNone/>
            </a:pPr>
            <a:r>
              <a:rPr lang="ru-RU" sz="2000" b="1" dirty="0" smtClean="0"/>
              <a:t>Желание стать здоровым, совершенным, красивым, должно стать естественным для каждого.</a:t>
            </a:r>
          </a:p>
          <a:p>
            <a:pPr marL="45720" indent="0" algn="just">
              <a:buNone/>
            </a:pPr>
            <a:r>
              <a:rPr lang="ru-RU" sz="2000" b="1" dirty="0" smtClean="0"/>
              <a:t>-Закаляйте свой организм: умывайтесь холодной водой, принимайте холодный душ, спите с открытой форточкой, ходите босиком, одевайтесь по сезону</a:t>
            </a:r>
          </a:p>
          <a:p>
            <a:pPr marL="45720" indent="0" algn="just">
              <a:buNone/>
            </a:pPr>
            <a:r>
              <a:rPr lang="ru-RU" sz="2000" b="1" dirty="0" smtClean="0"/>
              <a:t>-Делайте ежедневно утреннюю гимнастику</a:t>
            </a:r>
          </a:p>
          <a:p>
            <a:pPr marL="45720" indent="0" algn="just">
              <a:buNone/>
            </a:pPr>
            <a:r>
              <a:rPr lang="ru-RU" sz="2000" b="1" dirty="0" smtClean="0"/>
              <a:t>-Регулярно занимайтесь спортом: ходьбой и бегом, катанием на коньках и велосипеде, ходьбой на лыжах, прыгайте и плавайте</a:t>
            </a:r>
            <a:endParaRPr lang="ru-RU" sz="2000" b="1" dirty="0"/>
          </a:p>
          <a:p>
            <a:pPr marL="45720" indent="0" algn="just">
              <a:buNone/>
            </a:pPr>
            <a:r>
              <a:rPr lang="ru-RU" sz="2000" b="1" dirty="0" smtClean="0"/>
              <a:t>Занятия физкультурой и спортом помогают стать более выносливыми, меньше болеть, дольше не стареть, потому что организм становится сильным и он сопротивляется всем болезням. </a:t>
            </a:r>
            <a:endParaRPr lang="ru-RU" sz="2000" b="1" dirty="0"/>
          </a:p>
        </p:txBody>
      </p:sp>
    </p:spTree>
    <p:extLst>
      <p:ext uri="{BB962C8B-B14F-4D97-AF65-F5344CB8AC3E}">
        <p14:creationId xmlns:p14="http://schemas.microsoft.com/office/powerpoint/2010/main" val="17534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5355" y="540085"/>
            <a:ext cx="8303109" cy="5139816"/>
          </a:xfrm>
        </p:spPr>
      </p:pic>
    </p:spTree>
    <p:extLst>
      <p:ext uri="{BB962C8B-B14F-4D97-AF65-F5344CB8AC3E}">
        <p14:creationId xmlns:p14="http://schemas.microsoft.com/office/powerpoint/2010/main" val="307434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20652" y="548680"/>
            <a:ext cx="8394962" cy="5805264"/>
          </a:xfrm>
        </p:spPr>
      </p:pic>
    </p:spTree>
    <p:extLst>
      <p:ext uri="{BB962C8B-B14F-4D97-AF65-F5344CB8AC3E}">
        <p14:creationId xmlns:p14="http://schemas.microsoft.com/office/powerpoint/2010/main" val="335383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03648" y="908720"/>
            <a:ext cx="6768752" cy="5076565"/>
          </a:xfrm>
        </p:spPr>
      </p:pic>
    </p:spTree>
    <p:extLst>
      <p:ext uri="{BB962C8B-B14F-4D97-AF65-F5344CB8AC3E}">
        <p14:creationId xmlns:p14="http://schemas.microsoft.com/office/powerpoint/2010/main" val="41958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755576" y="620688"/>
            <a:ext cx="7992888" cy="5400600"/>
          </a:xfrm>
        </p:spPr>
        <p:txBody>
          <a:bodyPr>
            <a:noAutofit/>
          </a:bodyPr>
          <a:lstStyle/>
          <a:p>
            <a:pPr marL="45720" indent="0" algn="ctr">
              <a:buNone/>
            </a:pPr>
            <a:r>
              <a:rPr lang="ru-RU" sz="2400" dirty="0" smtClean="0">
                <a:solidFill>
                  <a:schemeClr val="accent1">
                    <a:lumMod val="75000"/>
                  </a:schemeClr>
                </a:solidFill>
              </a:rPr>
              <a:t>В подготовке слайд – презентации  использована литература:</a:t>
            </a:r>
          </a:p>
          <a:p>
            <a:pPr marL="45720" indent="0">
              <a:buNone/>
            </a:pPr>
            <a:r>
              <a:rPr lang="ru-RU" sz="1800" b="1" dirty="0" smtClean="0"/>
              <a:t>Формирование здорового образа жизни российских подростков. – М.: ВЛАДОС, 2002</a:t>
            </a:r>
          </a:p>
          <a:p>
            <a:pPr marL="45720" indent="0">
              <a:buNone/>
            </a:pPr>
            <a:r>
              <a:rPr lang="ru-RU" sz="1800" b="1" dirty="0" smtClean="0"/>
              <a:t>Формирование здорового образа жизни у младших школьников. – Волгоград: Учитель, 2007</a:t>
            </a:r>
          </a:p>
          <a:p>
            <a:pPr marL="45720" indent="0">
              <a:buNone/>
            </a:pPr>
            <a:r>
              <a:rPr lang="ru-RU" sz="1800" b="1" dirty="0" err="1" smtClean="0"/>
              <a:t>Кулинич</a:t>
            </a:r>
            <a:r>
              <a:rPr lang="ru-RU" sz="1800" b="1" dirty="0" smtClean="0"/>
              <a:t> Г.Г. Вредные привычки: профилактика зависимостей.- М.: Вако,2008</a:t>
            </a:r>
          </a:p>
          <a:p>
            <a:pPr marL="45720" indent="0">
              <a:buNone/>
            </a:pPr>
            <a:r>
              <a:rPr lang="ru-RU" sz="1800" b="1" dirty="0" smtClean="0"/>
              <a:t>Профилактика вредных привычек.- Волгоград: Панорама,2008</a:t>
            </a:r>
          </a:p>
          <a:p>
            <a:pPr marL="45720" indent="0">
              <a:buNone/>
            </a:pPr>
            <a:r>
              <a:rPr lang="ru-RU" sz="1800" b="1" dirty="0" smtClean="0"/>
              <a:t>10000 пословиц, поговорок, загадок, скороговорок – М.: Астрель, 2010</a:t>
            </a:r>
          </a:p>
          <a:p>
            <a:pPr marL="45720" indent="0">
              <a:buNone/>
            </a:pPr>
            <a:r>
              <a:rPr lang="ru-RU" sz="1800" b="1" dirty="0" smtClean="0"/>
              <a:t>Бабич В. Мальчики! Книга для вас. – М.- Астрель,2009</a:t>
            </a:r>
          </a:p>
          <a:p>
            <a:pPr marL="45720" indent="0">
              <a:buNone/>
            </a:pPr>
            <a:r>
              <a:rPr lang="ru-RU" sz="1800" b="1" dirty="0" smtClean="0"/>
              <a:t>Картинки по ЗОЖ из сети Интернет</a:t>
            </a:r>
          </a:p>
          <a:p>
            <a:pPr marL="45720" indent="0">
              <a:buNone/>
            </a:pPr>
            <a:endParaRPr lang="ru-RU" sz="1800" b="1" dirty="0"/>
          </a:p>
          <a:p>
            <a:pPr marL="45720" indent="0" algn="ctr">
              <a:buNone/>
            </a:pPr>
            <a:r>
              <a:rPr lang="ru-RU" sz="1800" b="1" dirty="0" smtClean="0"/>
              <a:t>2016 год</a:t>
            </a:r>
            <a:endParaRPr lang="ru-RU" sz="1800" b="1" dirty="0"/>
          </a:p>
        </p:txBody>
      </p:sp>
    </p:spTree>
    <p:extLst>
      <p:ext uri="{BB962C8B-B14F-4D97-AF65-F5344CB8AC3E}">
        <p14:creationId xmlns:p14="http://schemas.microsoft.com/office/powerpoint/2010/main" val="68494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683568" y="332656"/>
            <a:ext cx="7632848" cy="3369528"/>
          </a:xfrm>
        </p:spPr>
        <p:txBody>
          <a:bodyPr>
            <a:normAutofit/>
          </a:bodyPr>
          <a:lstStyle/>
          <a:p>
            <a:pPr marL="45720" indent="0">
              <a:buNone/>
            </a:pPr>
            <a:r>
              <a:rPr lang="ru-RU" sz="2400" dirty="0" smtClean="0">
                <a:solidFill>
                  <a:schemeClr val="accent1">
                    <a:lumMod val="75000"/>
                  </a:schemeClr>
                </a:solidFill>
              </a:rPr>
              <a:t>«Если человек сам следит за своим здоровьем,</a:t>
            </a:r>
          </a:p>
          <a:p>
            <a:pPr marL="45720" indent="0">
              <a:buNone/>
            </a:pPr>
            <a:r>
              <a:rPr lang="ru-RU" sz="2400" dirty="0" smtClean="0">
                <a:solidFill>
                  <a:schemeClr val="accent1">
                    <a:lumMod val="75000"/>
                  </a:schemeClr>
                </a:solidFill>
              </a:rPr>
              <a:t>То трудно найти врача, который знал бы лучше, что полезнее для его здоровья, чем он сам»</a:t>
            </a:r>
          </a:p>
          <a:p>
            <a:pPr marL="45720" indent="0" algn="ctr">
              <a:buNone/>
            </a:pPr>
            <a:r>
              <a:rPr lang="ru-RU" sz="2400" dirty="0" smtClean="0">
                <a:solidFill>
                  <a:schemeClr val="accent1">
                    <a:lumMod val="75000"/>
                  </a:schemeClr>
                </a:solidFill>
              </a:rPr>
              <a:t>Сократ</a:t>
            </a:r>
          </a:p>
          <a:p>
            <a:pPr marL="45720" indent="0">
              <a:buNone/>
            </a:pPr>
            <a:r>
              <a:rPr lang="ru-RU" sz="2400" dirty="0">
                <a:solidFill>
                  <a:schemeClr val="accent1">
                    <a:lumMod val="75000"/>
                  </a:schemeClr>
                </a:solidFill>
              </a:rPr>
              <a:t> </a:t>
            </a:r>
            <a:r>
              <a:rPr lang="ru-RU" sz="2400" dirty="0" smtClean="0">
                <a:solidFill>
                  <a:schemeClr val="accent1">
                    <a:lumMod val="75000"/>
                  </a:schemeClr>
                </a:solidFill>
              </a:rPr>
              <a:t>                    </a:t>
            </a:r>
          </a:p>
          <a:p>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780928"/>
            <a:ext cx="4764021" cy="3573016"/>
          </a:xfrm>
          <a:prstGeom prst="rect">
            <a:avLst/>
          </a:prstGeom>
        </p:spPr>
      </p:pic>
    </p:spTree>
    <p:extLst>
      <p:ext uri="{BB962C8B-B14F-4D97-AF65-F5344CB8AC3E}">
        <p14:creationId xmlns:p14="http://schemas.microsoft.com/office/powerpoint/2010/main" val="18054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555827" y="4365104"/>
            <a:ext cx="5637010" cy="882119"/>
          </a:xfrm>
        </p:spPr>
        <p:txBody>
          <a:bodyPr>
            <a:noAutofit/>
          </a:bodyPr>
          <a:lstStyle/>
          <a:p>
            <a:pPr algn="ctr"/>
            <a:r>
              <a:rPr lang="ru-RU" sz="2400" b="1" dirty="0" smtClean="0">
                <a:solidFill>
                  <a:srgbClr val="FF0000"/>
                </a:solidFill>
              </a:rPr>
              <a:t>Здоровый образ жизни – это деятельность людей, направленная на сохранение и улучшение здоровья</a:t>
            </a:r>
            <a:endParaRPr lang="ru-RU" sz="2400" b="1" dirty="0">
              <a:solidFill>
                <a:srgbClr val="FF0000"/>
              </a:solidFill>
            </a:endParaRPr>
          </a:p>
        </p:txBody>
      </p:sp>
      <p:sp>
        <p:nvSpPr>
          <p:cNvPr id="3" name="Заголовок 2"/>
          <p:cNvSpPr>
            <a:spLocks noGrp="1"/>
          </p:cNvSpPr>
          <p:nvPr>
            <p:ph type="ctrTitle"/>
          </p:nvPr>
        </p:nvSpPr>
        <p:spPr/>
        <p:txBody>
          <a:bodyPr/>
          <a:lstStyle/>
          <a:p>
            <a:pPr marL="182880" indent="0">
              <a:buNone/>
            </a:pP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smtClean="0"/>
              <a:t>            </a:t>
            </a:r>
            <a:endParaRPr lang="ru-RU" sz="28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77280"/>
            <a:ext cx="4752528" cy="3564396"/>
          </a:xfrm>
          <a:prstGeom prst="rect">
            <a:avLst/>
          </a:prstGeom>
        </p:spPr>
      </p:pic>
    </p:spTree>
    <p:extLst>
      <p:ext uri="{BB962C8B-B14F-4D97-AF65-F5344CB8AC3E}">
        <p14:creationId xmlns:p14="http://schemas.microsoft.com/office/powerpoint/2010/main" val="359584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endParaRPr lang="ru-RU" sz="2400" dirty="0"/>
          </a:p>
        </p:txBody>
      </p:sp>
      <p:pic>
        <p:nvPicPr>
          <p:cNvPr id="8" name="Объект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3568" y="548680"/>
            <a:ext cx="7903475" cy="5001418"/>
          </a:xfrm>
        </p:spPr>
      </p:pic>
    </p:spTree>
    <p:extLst>
      <p:ext uri="{BB962C8B-B14F-4D97-AF65-F5344CB8AC3E}">
        <p14:creationId xmlns:p14="http://schemas.microsoft.com/office/powerpoint/2010/main" val="17771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899592" y="548680"/>
            <a:ext cx="7344816" cy="4842872"/>
          </a:xfrm>
        </p:spPr>
        <p:txBody>
          <a:bodyPr>
            <a:normAutofit fontScale="92500" lnSpcReduction="10000"/>
          </a:bodyPr>
          <a:lstStyle/>
          <a:p>
            <a:pPr algn="ctr"/>
            <a:r>
              <a:rPr lang="ru-RU" sz="3200" b="1" dirty="0" smtClean="0">
                <a:solidFill>
                  <a:srgbClr val="FF0000"/>
                </a:solidFill>
              </a:rPr>
              <a:t>Главными составляющими здорового образа жизни являются:</a:t>
            </a:r>
          </a:p>
          <a:p>
            <a:pPr algn="ctr"/>
            <a:endParaRPr lang="ru-RU" sz="3200" b="1" dirty="0" smtClean="0">
              <a:solidFill>
                <a:srgbClr val="FF0000"/>
              </a:solidFill>
            </a:endParaRPr>
          </a:p>
          <a:p>
            <a:pPr marL="45720" indent="0">
              <a:buNone/>
            </a:pPr>
            <a:r>
              <a:rPr lang="ru-RU" sz="2600" b="1" dirty="0" smtClean="0">
                <a:solidFill>
                  <a:schemeClr val="accent1"/>
                </a:solidFill>
              </a:rPr>
              <a:t>- правильный режим дня и отдыха;</a:t>
            </a:r>
          </a:p>
          <a:p>
            <a:pPr marL="45720" indent="0">
              <a:buNone/>
            </a:pPr>
            <a:r>
              <a:rPr lang="ru-RU" sz="2600" b="1" dirty="0" smtClean="0">
                <a:solidFill>
                  <a:schemeClr val="accent1"/>
                </a:solidFill>
              </a:rPr>
              <a:t>- рациональное питание;</a:t>
            </a:r>
          </a:p>
          <a:p>
            <a:pPr marL="45720" indent="0">
              <a:buNone/>
            </a:pPr>
            <a:r>
              <a:rPr lang="ru-RU" sz="2600" b="1" dirty="0" smtClean="0">
                <a:solidFill>
                  <a:schemeClr val="accent1"/>
                </a:solidFill>
              </a:rPr>
              <a:t>- соблюдение гигиены;</a:t>
            </a:r>
          </a:p>
          <a:p>
            <a:pPr marL="45720" indent="0">
              <a:buNone/>
            </a:pPr>
            <a:r>
              <a:rPr lang="ru-RU" sz="2600" b="1" dirty="0" smtClean="0">
                <a:solidFill>
                  <a:schemeClr val="accent1"/>
                </a:solidFill>
              </a:rPr>
              <a:t>- умение управлять своими чувствами, жить в ладу с окружающими;</a:t>
            </a:r>
          </a:p>
          <a:p>
            <a:pPr marL="45720" indent="0">
              <a:buNone/>
            </a:pPr>
            <a:r>
              <a:rPr lang="ru-RU" sz="2600" b="1" dirty="0" smtClean="0">
                <a:solidFill>
                  <a:schemeClr val="accent1"/>
                </a:solidFill>
              </a:rPr>
              <a:t>- негативное отношение к вредным привычкам;</a:t>
            </a:r>
          </a:p>
          <a:p>
            <a:pPr marL="45720" indent="0">
              <a:buNone/>
            </a:pPr>
            <a:r>
              <a:rPr lang="ru-RU" sz="2600" b="1" dirty="0" smtClean="0">
                <a:solidFill>
                  <a:schemeClr val="accent1"/>
                </a:solidFill>
              </a:rPr>
              <a:t>- закаливание и занятия спортом</a:t>
            </a:r>
            <a:endParaRPr lang="ru-RU" sz="2600" b="1" dirty="0">
              <a:solidFill>
                <a:schemeClr val="accent1"/>
              </a:solidFill>
            </a:endParaRPr>
          </a:p>
        </p:txBody>
      </p:sp>
    </p:spTree>
    <p:extLst>
      <p:ext uri="{BB962C8B-B14F-4D97-AF65-F5344CB8AC3E}">
        <p14:creationId xmlns:p14="http://schemas.microsoft.com/office/powerpoint/2010/main" val="298220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31640" y="836712"/>
            <a:ext cx="6747864" cy="4752528"/>
          </a:xfrm>
        </p:spPr>
      </p:pic>
    </p:spTree>
    <p:extLst>
      <p:ext uri="{BB962C8B-B14F-4D97-AF65-F5344CB8AC3E}">
        <p14:creationId xmlns:p14="http://schemas.microsoft.com/office/powerpoint/2010/main" val="21227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787527" y="188640"/>
            <a:ext cx="7480920" cy="6543680"/>
          </a:xfrm>
        </p:spPr>
        <p:txBody>
          <a:bodyPr>
            <a:normAutofit/>
          </a:bodyPr>
          <a:lstStyle/>
          <a:p>
            <a:pPr marL="45720" indent="0" algn="just">
              <a:buNone/>
            </a:pPr>
            <a:endParaRPr lang="ru-RU" sz="3200" b="1" dirty="0" smtClean="0">
              <a:solidFill>
                <a:srgbClr val="FF0000"/>
              </a:solidFill>
            </a:endParaRPr>
          </a:p>
          <a:p>
            <a:pPr algn="just"/>
            <a:endParaRPr lang="ru-RU" sz="3200" b="1" dirty="0" smtClean="0">
              <a:solidFill>
                <a:srgbClr val="FF0000"/>
              </a:solidFill>
            </a:endParaRPr>
          </a:p>
          <a:p>
            <a:pPr algn="just"/>
            <a:endParaRPr lang="ru-RU" sz="3200" b="1" dirty="0" smtClean="0">
              <a:solidFill>
                <a:srgbClr val="FF0000"/>
              </a:solidFill>
            </a:endParaRPr>
          </a:p>
          <a:p>
            <a:pPr algn="just"/>
            <a:endParaRPr lang="ru-RU" dirty="0" smtClean="0"/>
          </a:p>
          <a:p>
            <a:pPr algn="just"/>
            <a:endParaRPr lang="ru-RU" dirty="0" smtClean="0"/>
          </a:p>
          <a:p>
            <a:pPr marL="45720" indent="0" algn="ctr">
              <a:buNone/>
            </a:pPr>
            <a:r>
              <a:rPr lang="ru-RU" sz="2800" dirty="0" smtClean="0">
                <a:solidFill>
                  <a:schemeClr val="accent1">
                    <a:lumMod val="75000"/>
                  </a:schemeClr>
                </a:solidFill>
              </a:rPr>
              <a:t> Правильный режим дня и отдыха:</a:t>
            </a:r>
          </a:p>
          <a:p>
            <a:pPr marL="45720" indent="0" algn="just">
              <a:buNone/>
            </a:pPr>
            <a:r>
              <a:rPr lang="ru-RU" sz="2000" dirty="0" smtClean="0">
                <a:solidFill>
                  <a:schemeClr val="accent1">
                    <a:lumMod val="75000"/>
                  </a:schemeClr>
                </a:solidFill>
              </a:rPr>
              <a:t> </a:t>
            </a:r>
            <a:r>
              <a:rPr lang="ru-RU" sz="2000" dirty="0">
                <a:solidFill>
                  <a:schemeClr val="tx1"/>
                </a:solidFill>
              </a:rPr>
              <a:t>Режим дня – это определённый ритм жизни, </a:t>
            </a:r>
            <a:r>
              <a:rPr lang="ru-RU" sz="2000" dirty="0" smtClean="0">
                <a:solidFill>
                  <a:schemeClr val="tx1"/>
                </a:solidFill>
              </a:rPr>
              <a:t>чередование различных видов деятельности, отдыха, сна, питания, это ваша внешняя и внутренняя организованность, залог вашего здоровья и успеха. Кто с детства справляется с режимом дня, тот в жизни сможет преодолеть многие трудности и жизненные проблемы.</a:t>
            </a:r>
            <a:endParaRPr lang="ru-RU" dirty="0" smtClean="0"/>
          </a:p>
          <a:p>
            <a:pPr algn="just"/>
            <a:endParaRPr lang="ru-RU" dirty="0"/>
          </a:p>
          <a:p>
            <a:pPr algn="just"/>
            <a:endParaRPr lang="ru-RU" dirty="0" smtClean="0"/>
          </a:p>
          <a:p>
            <a:pPr algn="just"/>
            <a:endParaRPr lang="ru-RU" dirty="0"/>
          </a:p>
          <a:p>
            <a:pPr algn="just"/>
            <a:endParaRPr lang="ru-RU" dirty="0" smtClean="0"/>
          </a:p>
          <a:p>
            <a:pPr algn="just"/>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24" y="327738"/>
            <a:ext cx="1640127" cy="2412000"/>
          </a:xfrm>
          <a:prstGeom prst="rect">
            <a:avLst/>
          </a:prstGeom>
        </p:spPr>
      </p:pic>
    </p:spTree>
    <p:extLst>
      <p:ext uri="{BB962C8B-B14F-4D97-AF65-F5344CB8AC3E}">
        <p14:creationId xmlns:p14="http://schemas.microsoft.com/office/powerpoint/2010/main" val="190799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ircle(in)">
                                      <p:cBhvr>
                                        <p:cTn id="2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1143000" y="620688"/>
            <a:ext cx="7461448" cy="3585552"/>
          </a:xfrm>
        </p:spPr>
        <p:txBody>
          <a:bodyPr>
            <a:normAutofit fontScale="25000" lnSpcReduction="20000"/>
          </a:bodyPr>
          <a:lstStyle/>
          <a:p>
            <a:pPr marL="45720" indent="0" algn="ctr">
              <a:buNone/>
            </a:pPr>
            <a:r>
              <a:rPr lang="ru-RU" sz="8600" b="1" dirty="0" smtClean="0">
                <a:solidFill>
                  <a:schemeClr val="accent1">
                    <a:lumMod val="75000"/>
                  </a:schemeClr>
                </a:solidFill>
              </a:rPr>
              <a:t>Чтобы всё успевать вы должны быть организованными. Это не всегда легко, но это первый путь к успеху.</a:t>
            </a:r>
            <a:endParaRPr lang="ru-RU" sz="8000" b="1" dirty="0" smtClean="0">
              <a:solidFill>
                <a:schemeClr val="accent1">
                  <a:lumMod val="75000"/>
                </a:schemeClr>
              </a:solidFill>
            </a:endParaRPr>
          </a:p>
          <a:p>
            <a:pPr marL="45720" indent="0" algn="just">
              <a:buNone/>
            </a:pPr>
            <a:r>
              <a:rPr lang="ru-RU" sz="8000" b="1" dirty="0" smtClean="0"/>
              <a:t>- распредели время для занятий учёбой и для развлечений;</a:t>
            </a:r>
          </a:p>
          <a:p>
            <a:pPr marL="45720" indent="0" algn="just">
              <a:buNone/>
            </a:pPr>
            <a:r>
              <a:rPr lang="ru-RU" sz="8000" b="1" dirty="0" smtClean="0"/>
              <a:t>- не забывай про завтрак, обед и ужин;</a:t>
            </a:r>
          </a:p>
          <a:p>
            <a:pPr marL="45720" indent="0" algn="just">
              <a:buNone/>
            </a:pPr>
            <a:r>
              <a:rPr lang="ru-RU" sz="8000" b="1" dirty="0" smtClean="0"/>
              <a:t>- старайся ложиться спать и вставать в одно и то же время</a:t>
            </a:r>
          </a:p>
          <a:p>
            <a:pPr marL="45720" indent="0" algn="just">
              <a:buNone/>
            </a:pPr>
            <a:r>
              <a:rPr lang="ru-RU" sz="8000" b="1" dirty="0" smtClean="0"/>
              <a:t>- наведи порядок в своих вещах;</a:t>
            </a:r>
          </a:p>
          <a:p>
            <a:pPr marL="45720" indent="0" algn="just">
              <a:buNone/>
            </a:pPr>
            <a:r>
              <a:rPr lang="ru-RU" sz="8000" b="1" dirty="0" smtClean="0"/>
              <a:t>- приготовь с вечера, что тебе потребуется с утра для школы, а также вещи, которые ты наденешь;</a:t>
            </a:r>
          </a:p>
          <a:p>
            <a:pPr marL="45720" indent="0" algn="just">
              <a:buNone/>
            </a:pPr>
            <a:r>
              <a:rPr lang="ru-RU" sz="8000" b="1" dirty="0" smtClean="0"/>
              <a:t>- заведи ежедневник, в котором будешь записывать ежедневные дела</a:t>
            </a:r>
          </a:p>
          <a:p>
            <a:pPr marL="45720" indent="0" algn="just">
              <a:buNone/>
            </a:pPr>
            <a:r>
              <a:rPr lang="ru-RU" sz="8000" b="1" dirty="0" smtClean="0"/>
              <a:t>- не забывай умственный труд чередовать с физическим</a:t>
            </a:r>
          </a:p>
          <a:p>
            <a:pPr marL="45720" indent="0" algn="just">
              <a:buNone/>
            </a:pPr>
            <a:r>
              <a:rPr lang="ru-RU" sz="8000" b="1" dirty="0" smtClean="0"/>
              <a:t>- никогда никуда не опаздывай, береги время своё и других.</a:t>
            </a:r>
          </a:p>
          <a:p>
            <a:pPr marL="2404872" lvl="8" indent="0" algn="just">
              <a:buNone/>
            </a:pPr>
            <a:r>
              <a:rPr lang="ru-RU" sz="9600" b="1" dirty="0" smtClean="0">
                <a:solidFill>
                  <a:srgbClr val="FF0000"/>
                </a:solidFill>
              </a:rPr>
              <a:t>Составьте свой «Режим дня» -следуйте ему!</a:t>
            </a:r>
          </a:p>
          <a:p>
            <a:pPr marL="45720" indent="0" algn="just">
              <a:buNone/>
            </a:pPr>
            <a:endParaRPr lang="ru-RU" sz="8000" b="1" dirty="0" smtClean="0"/>
          </a:p>
        </p:txBody>
      </p:sp>
    </p:spTree>
    <p:extLst>
      <p:ext uri="{BB962C8B-B14F-4D97-AF65-F5344CB8AC3E}">
        <p14:creationId xmlns:p14="http://schemas.microsoft.com/office/powerpoint/2010/main" val="15386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789</TotalTime>
  <Words>1211</Words>
  <Application>Microsoft Office PowerPoint</Application>
  <PresentationFormat>Экран (4:3)</PresentationFormat>
  <Paragraphs>110</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Воздушный поток</vt:lpstr>
      <vt:lpstr>Я выбираю здоровье  6+              </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 выбираю здоровье </dc:title>
  <dc:creator>user</dc:creator>
  <cp:lastModifiedBy>user</cp:lastModifiedBy>
  <cp:revision>97</cp:revision>
  <dcterms:created xsi:type="dcterms:W3CDTF">2016-02-16T06:50:11Z</dcterms:created>
  <dcterms:modified xsi:type="dcterms:W3CDTF">2016-02-18T06:44:09Z</dcterms:modified>
</cp:coreProperties>
</file>