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9" r:id="rId2"/>
    <p:sldId id="267" r:id="rId3"/>
    <p:sldId id="265" r:id="rId4"/>
    <p:sldId id="281" r:id="rId5"/>
    <p:sldId id="256" r:id="rId6"/>
    <p:sldId id="266" r:id="rId7"/>
    <p:sldId id="257" r:id="rId8"/>
    <p:sldId id="258" r:id="rId9"/>
    <p:sldId id="259" r:id="rId10"/>
    <p:sldId id="260" r:id="rId11"/>
    <p:sldId id="261" r:id="rId12"/>
    <p:sldId id="268" r:id="rId13"/>
    <p:sldId id="271" r:id="rId14"/>
    <p:sldId id="272" r:id="rId15"/>
    <p:sldId id="273" r:id="rId16"/>
    <p:sldId id="275" r:id="rId17"/>
    <p:sldId id="278" r:id="rId18"/>
    <p:sldId id="276" r:id="rId19"/>
    <p:sldId id="280" r:id="rId20"/>
    <p:sldId id="277" r:id="rId21"/>
    <p:sldId id="285" r:id="rId22"/>
    <p:sldId id="282" r:id="rId23"/>
    <p:sldId id="269" r:id="rId24"/>
    <p:sldId id="274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00FF00"/>
    <a:srgbClr val="C507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99" autoAdjust="0"/>
    <p:restoredTop sz="93043" autoAdjust="0"/>
  </p:normalViewPr>
  <p:slideViewPr>
    <p:cSldViewPr>
      <p:cViewPr varScale="1">
        <p:scale>
          <a:sx n="85" d="100"/>
          <a:sy n="85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404BB-CD5F-438D-B3FE-1B344BAC14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18952-C69A-4378-BABF-3E06548B45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7F303-F790-49C8-A34B-1C8789063B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BF7C-C9CD-47F0-A35B-945407A3A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FAC3-CF94-42F9-9B67-D35295268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3C82D-0DBD-4829-ABAF-BF436863C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F0C06-AD19-4412-A2CB-4F9FBCC9A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FDCC5-C276-4CCC-B36E-E5B4C156F8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D3595-AA53-41D0-A06B-B5AF71B80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63DA-7A64-4509-BC86-BCFAA383A7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066AC-36E7-4D06-B73B-A20FEC38F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74CDC-FD6E-4608-9EB9-2E47E4654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3D63-F815-49F5-8E40-760103898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E13805-BFBA-4FF1-8BFB-4118CDB13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Афонинская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сельская библиотека-филиал МУК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Буйской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МБ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357694"/>
            <a:ext cx="7972452" cy="214314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              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Стожкова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Ю.Ю.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                      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7929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«Здоровый образ жизни»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3071834" cy="20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Все пороки от безделья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 женщин алкоголизм приобретает хроническую форму намного быстрее, чем у мужчин.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Алкоголизм приводит к преждевременному старению всего организма.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Алкоголизм вызывает постоянную тревогу и страх, депрессию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 94% пьющих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родителей дети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страдают психическими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расстройствами или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становятся алкоголиками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pic>
        <p:nvPicPr>
          <p:cNvPr id="147460" name="Picture 4" descr="mou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941888"/>
            <a:ext cx="13684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RABBIT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781300"/>
            <a:ext cx="298926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Наркомания – болезнь 21 века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836613"/>
            <a:ext cx="4038600" cy="36718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 момента возникновения наркозависимости человек проживает не более 3-4 лет.</a:t>
            </a:r>
          </a:p>
          <a:p>
            <a:pPr eaLnBrk="1" hangingPunct="1">
              <a:defRPr/>
            </a:pPr>
            <a:r>
              <a:rPr lang="ru-RU" smtClean="0"/>
              <a:t>В нашей стране около 7 млн. наркоманов</a:t>
            </a:r>
          </a:p>
        </p:txBody>
      </p:sp>
      <p:pic>
        <p:nvPicPr>
          <p:cNvPr id="148485" name="Picture 5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085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 descr="4"/>
          <p:cNvPicPr>
            <a:picLocks noChangeAspect="1" noChangeArrowheads="1"/>
          </p:cNvPicPr>
          <p:nvPr/>
        </p:nvPicPr>
        <p:blipFill>
          <a:blip r:embed="rId3"/>
          <a:srcRect l="2718" t="6160" r="1389" b="6546"/>
          <a:stretch>
            <a:fillRect/>
          </a:stretch>
        </p:blipFill>
        <p:spPr bwMode="auto">
          <a:xfrm>
            <a:off x="5435600" y="4005263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00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5175"/>
            <a:ext cx="42052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9388" y="4365625"/>
            <a:ext cx="2700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3300"/>
                </a:solidFill>
              </a:rPr>
              <a:t>ЗАПОМНИ!</a:t>
            </a:r>
          </a:p>
        </p:txBody>
      </p:sp>
      <p:pic>
        <p:nvPicPr>
          <p:cNvPr id="12291" name="Picture 5" descr="1221998006_image003"/>
          <p:cNvPicPr>
            <a:picLocks noChangeAspect="1" noChangeArrowheads="1"/>
          </p:cNvPicPr>
          <p:nvPr/>
        </p:nvPicPr>
        <p:blipFill>
          <a:blip r:embed="rId2"/>
          <a:srcRect l="3670" t="2678" r="4607" b="4199"/>
          <a:stretch>
            <a:fillRect/>
          </a:stretch>
        </p:blipFill>
        <p:spPr bwMode="auto">
          <a:xfrm>
            <a:off x="2867025" y="0"/>
            <a:ext cx="627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0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226853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7179"/>
          <p:cNvPicPr>
            <a:picLocks noChangeAspect="1" noChangeArrowheads="1"/>
          </p:cNvPicPr>
          <p:nvPr/>
        </p:nvPicPr>
        <p:blipFill>
          <a:blip r:embed="rId2"/>
          <a:srcRect l="2267" t="2846" r="4724" b="4002"/>
          <a:stretch>
            <a:fillRect/>
          </a:stretch>
        </p:blipFill>
        <p:spPr bwMode="auto">
          <a:xfrm>
            <a:off x="179388" y="692150"/>
            <a:ext cx="4103687" cy="4260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40200" y="188913"/>
            <a:ext cx="4164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Соблюдай режим дня!</a:t>
            </a:r>
          </a:p>
        </p:txBody>
      </p:sp>
      <p:pic>
        <p:nvPicPr>
          <p:cNvPr id="13316" name="Picture 6" descr="0000152805-YND"/>
          <p:cNvPicPr>
            <a:picLocks noChangeAspect="1" noChangeArrowheads="1"/>
          </p:cNvPicPr>
          <p:nvPr/>
        </p:nvPicPr>
        <p:blipFill>
          <a:blip r:embed="rId3"/>
          <a:srcRect l="12852" t="7767" r="9639" b="3401"/>
          <a:stretch>
            <a:fillRect/>
          </a:stretch>
        </p:blipFill>
        <p:spPr bwMode="auto">
          <a:xfrm>
            <a:off x="4500563" y="2133600"/>
            <a:ext cx="2767012" cy="3600450"/>
          </a:xfrm>
          <a:prstGeom prst="rect">
            <a:avLst/>
          </a:prstGeom>
          <a:noFill/>
          <a:ln w="9525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3317" name="Picture 7" descr="j03168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908050"/>
            <a:ext cx="1846263" cy="25193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924300" y="5724525"/>
            <a:ext cx="5040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Умывайся и чисть зубы  </a:t>
            </a:r>
            <a:endParaRPr lang="ru-RU" sz="2800">
              <a:solidFill>
                <a:srgbClr val="FF3300"/>
              </a:solidFill>
            </a:endParaRP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      утром и вечером.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8ccd4640c9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105275" cy="36718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8" y="188913"/>
            <a:ext cx="4238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Почаще убирай и </a:t>
            </a:r>
          </a:p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проветривай комнату.</a:t>
            </a:r>
            <a:r>
              <a:rPr lang="ru-RU" sz="2800" b="1"/>
              <a:t> </a:t>
            </a:r>
          </a:p>
        </p:txBody>
      </p:sp>
      <p:pic>
        <p:nvPicPr>
          <p:cNvPr id="14340" name="Picture 7" descr="eds006_4"/>
          <p:cNvPicPr>
            <a:picLocks noChangeAspect="1" noChangeArrowheads="1"/>
          </p:cNvPicPr>
          <p:nvPr/>
        </p:nvPicPr>
        <p:blipFill>
          <a:blip r:embed="rId3"/>
          <a:srcRect r="958" b="475"/>
          <a:stretch>
            <a:fillRect/>
          </a:stretch>
        </p:blipFill>
        <p:spPr bwMode="auto">
          <a:xfrm>
            <a:off x="4716463" y="2205038"/>
            <a:ext cx="4105275" cy="340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1" name="Picture 8" descr="gostinnaya2"/>
          <p:cNvPicPr>
            <a:picLocks noChangeAspect="1" noChangeArrowheads="1"/>
          </p:cNvPicPr>
          <p:nvPr/>
        </p:nvPicPr>
        <p:blipFill>
          <a:blip r:embed="rId4"/>
          <a:srcRect r="22792"/>
          <a:stretch>
            <a:fillRect/>
          </a:stretch>
        </p:blipFill>
        <p:spPr bwMode="auto">
          <a:xfrm>
            <a:off x="6443663" y="260350"/>
            <a:ext cx="1566862" cy="1863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716463" y="5734050"/>
            <a:ext cx="4073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Читай и пиши при </a:t>
            </a:r>
          </a:p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хорошем освещении.</a:t>
            </a:r>
            <a:r>
              <a:rPr lang="ru-RU" sz="2800" b="1"/>
              <a:t>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ross56"/>
          <p:cNvPicPr>
            <a:picLocks noChangeAspect="1" noChangeArrowheads="1"/>
          </p:cNvPicPr>
          <p:nvPr/>
        </p:nvPicPr>
        <p:blipFill>
          <a:blip r:embed="rId2"/>
          <a:srcRect l="12605"/>
          <a:stretch>
            <a:fillRect/>
          </a:stretch>
        </p:blipFill>
        <p:spPr bwMode="auto">
          <a:xfrm>
            <a:off x="4500563" y="1196975"/>
            <a:ext cx="3563937" cy="36496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3" name="Picture 5" descr="308_0178"/>
          <p:cNvPicPr>
            <a:picLocks noChangeAspect="1" noChangeArrowheads="1"/>
          </p:cNvPicPr>
          <p:nvPr/>
        </p:nvPicPr>
        <p:blipFill>
          <a:blip r:embed="rId3"/>
          <a:srcRect l="11339" t="25377"/>
          <a:stretch>
            <a:fillRect/>
          </a:stretch>
        </p:blipFill>
        <p:spPr bwMode="auto">
          <a:xfrm>
            <a:off x="6156325" y="260350"/>
            <a:ext cx="2808288" cy="1725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5003800" y="5157788"/>
            <a:ext cx="3727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Занимайся спортом</a:t>
            </a:r>
          </a:p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и делай зарядку.</a:t>
            </a:r>
            <a:r>
              <a:rPr lang="ru-RU" sz="2800" b="1"/>
              <a:t> </a:t>
            </a:r>
          </a:p>
        </p:txBody>
      </p:sp>
      <p:pic>
        <p:nvPicPr>
          <p:cNvPr id="15365" name="Picture 9" descr="612259"/>
          <p:cNvPicPr>
            <a:picLocks noChangeAspect="1" noChangeArrowheads="1"/>
          </p:cNvPicPr>
          <p:nvPr/>
        </p:nvPicPr>
        <p:blipFill>
          <a:blip r:embed="rId4"/>
          <a:srcRect l="6392" t="14859" b="9906"/>
          <a:stretch>
            <a:fillRect/>
          </a:stretch>
        </p:blipFill>
        <p:spPr bwMode="auto">
          <a:xfrm>
            <a:off x="323850" y="3068638"/>
            <a:ext cx="3887788" cy="35941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15366" name="Picture 10" descr="laziaz_enl"/>
          <p:cNvPicPr>
            <a:picLocks noChangeAspect="1" noChangeArrowheads="1"/>
          </p:cNvPicPr>
          <p:nvPr/>
        </p:nvPicPr>
        <p:blipFill>
          <a:blip r:embed="rId5"/>
          <a:srcRect l="10278" t="16339" r="10065" b="40091"/>
          <a:stretch>
            <a:fillRect/>
          </a:stretch>
        </p:blipFill>
        <p:spPr bwMode="auto">
          <a:xfrm>
            <a:off x="611188" y="765175"/>
            <a:ext cx="31670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187450" y="188913"/>
            <a:ext cx="2138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</a:rPr>
              <a:t>Закаляйся.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10_risunok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2116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000000234"/>
          <p:cNvPicPr>
            <a:picLocks noChangeAspect="1" noChangeArrowheads="1"/>
          </p:cNvPicPr>
          <p:nvPr/>
        </p:nvPicPr>
        <p:blipFill>
          <a:blip r:embed="rId3"/>
          <a:srcRect l="18750" t="19391" r="34375" b="13162"/>
          <a:stretch>
            <a:fillRect/>
          </a:stretch>
        </p:blipFill>
        <p:spPr bwMode="auto">
          <a:xfrm>
            <a:off x="1042988" y="2133600"/>
            <a:ext cx="35290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708525" y="260350"/>
            <a:ext cx="4435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Мой руки перед едой,</a:t>
            </a:r>
          </a:p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после улицы и </a:t>
            </a:r>
          </a:p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общения с животными.</a:t>
            </a:r>
            <a:r>
              <a:rPr lang="ru-RU" sz="2800" b="1"/>
              <a:t> 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169988" y="5734050"/>
            <a:ext cx="290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Гуляй на улице</a:t>
            </a:r>
          </a:p>
          <a:p>
            <a:pPr algn="ctr" eaLnBrk="1" hangingPunct="1"/>
            <a:r>
              <a:rPr lang="ru-RU" sz="2800" b="1">
                <a:solidFill>
                  <a:srgbClr val="FF3300"/>
                </a:solidFill>
              </a:rPr>
              <a:t>каждый день.</a:t>
            </a:r>
            <a:r>
              <a:rPr lang="ru-RU" sz="2800" b="1"/>
              <a:t> </a:t>
            </a:r>
          </a:p>
        </p:txBody>
      </p:sp>
      <p:pic>
        <p:nvPicPr>
          <p:cNvPr id="16390" name="Picture 9" descr="ruki"/>
          <p:cNvPicPr>
            <a:picLocks noChangeAspect="1" noChangeArrowheads="1"/>
          </p:cNvPicPr>
          <p:nvPr/>
        </p:nvPicPr>
        <p:blipFill>
          <a:blip r:embed="rId4"/>
          <a:srcRect l="4724" r="4724" b="5928"/>
          <a:stretch>
            <a:fillRect/>
          </a:stretch>
        </p:blipFill>
        <p:spPr bwMode="auto">
          <a:xfrm>
            <a:off x="5435600" y="1628775"/>
            <a:ext cx="3509963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1" name="Picture 10" descr="img09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5298" t="2429" r="9895" b="9395"/>
          <a:stretch>
            <a:fillRect/>
          </a:stretch>
        </p:blipFill>
        <p:spPr bwMode="auto">
          <a:xfrm>
            <a:off x="4932363" y="426561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254932011_food"/>
          <p:cNvPicPr>
            <a:picLocks noChangeAspect="1" noChangeArrowheads="1"/>
          </p:cNvPicPr>
          <p:nvPr/>
        </p:nvPicPr>
        <p:blipFill>
          <a:blip r:embed="rId2"/>
          <a:srcRect b="11230"/>
          <a:stretch>
            <a:fillRect/>
          </a:stretch>
        </p:blipFill>
        <p:spPr bwMode="auto">
          <a:xfrm>
            <a:off x="3635375" y="1844675"/>
            <a:ext cx="5257800" cy="4446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8435" name="Picture 4" descr="image027-600"/>
          <p:cNvPicPr>
            <a:picLocks noChangeAspect="1" noChangeArrowheads="1"/>
          </p:cNvPicPr>
          <p:nvPr/>
        </p:nvPicPr>
        <p:blipFill>
          <a:blip r:embed="rId3"/>
          <a:srcRect l="6425" t="8566" r="6425"/>
          <a:stretch>
            <a:fillRect/>
          </a:stretch>
        </p:blipFill>
        <p:spPr bwMode="auto">
          <a:xfrm>
            <a:off x="250825" y="620713"/>
            <a:ext cx="4105275" cy="3232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924300" y="260350"/>
            <a:ext cx="500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Ешь здоровую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пищу.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57166"/>
            <a:ext cx="4429156" cy="121442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266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Посещай библиотеку, где тебя ждет увлекательный мир книг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6" name="Picture 8" descr="_W6vdc1q8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2713094" cy="2500330"/>
          </a:xfrm>
          <a:prstGeom prst="rect">
            <a:avLst/>
          </a:prstGeom>
          <a:noFill/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786190"/>
            <a:ext cx="4429124" cy="3071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071678"/>
            <a:ext cx="4426825" cy="3066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0"/>
            <a:ext cx="4429124" cy="328612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8660" y="785794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Проводи интересный досуг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7" y="357166"/>
            <a:ext cx="3810027" cy="2857520"/>
          </a:xfrm>
          <a:prstGeom prst="rect">
            <a:avLst/>
          </a:prstGeom>
        </p:spPr>
      </p:pic>
      <p:pic>
        <p:nvPicPr>
          <p:cNvPr id="28673" name="Picture 1" descr="C:\Users\пользоваткель\Desktop\SDC11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492922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42844" y="642918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Итак, здоровый образ жизни? Что же это</a:t>
            </a:r>
          </a:p>
          <a:p>
            <a:r>
              <a:rPr lang="ru-RU" sz="2800" i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такое?Вопреки</a:t>
            </a:r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распространенному мнению,</a:t>
            </a:r>
          </a:p>
          <a:p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здоровый образ жизни – это не просто отказ от</a:t>
            </a:r>
          </a:p>
          <a:p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вредных привычек. Это большой и сложный</a:t>
            </a:r>
          </a:p>
          <a:p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комплекс – поведения, питания, сна и – самое</a:t>
            </a:r>
          </a:p>
          <a:p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главное – мышления! Здоровый образ жизни – это</a:t>
            </a:r>
          </a:p>
          <a:p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целая философия. Это философия любви к жизни</a:t>
            </a:r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sz="28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Никогда не поздно начать улучшение своей жизни!</a:t>
            </a:r>
            <a:r>
              <a:rPr lang="ru-RU" sz="2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endParaRPr lang="ru-RU" sz="28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                        </a:t>
            </a:r>
          </a:p>
        </p:txBody>
      </p:sp>
      <p:pic>
        <p:nvPicPr>
          <p:cNvPr id="7170" name="Picture 2" descr="http://patra-10.ucoz.ru/ucebnaja/nedeli/img/648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2714612" cy="2107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0f8d1b7508e4a1536247193f3fbeec1"/>
          <p:cNvPicPr>
            <a:picLocks noChangeAspect="1" noChangeArrowheads="1"/>
          </p:cNvPicPr>
          <p:nvPr/>
        </p:nvPicPr>
        <p:blipFill>
          <a:blip r:embed="rId2"/>
          <a:srcRect l="3038" t="4564" r="2916" b="4382"/>
          <a:stretch>
            <a:fillRect/>
          </a:stretch>
        </p:blipFill>
        <p:spPr bwMode="auto">
          <a:xfrm>
            <a:off x="4643438" y="476250"/>
            <a:ext cx="4032250" cy="25987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9459" name="Picture 6" descr="5d8c7e2e1af7"/>
          <p:cNvPicPr>
            <a:picLocks noChangeAspect="1" noChangeArrowheads="1"/>
          </p:cNvPicPr>
          <p:nvPr/>
        </p:nvPicPr>
        <p:blipFill>
          <a:blip r:embed="rId3"/>
          <a:srcRect l="21429" t="21281" r="14285" b="6361"/>
          <a:stretch>
            <a:fillRect/>
          </a:stretch>
        </p:blipFill>
        <p:spPr bwMode="auto">
          <a:xfrm>
            <a:off x="6877050" y="2565400"/>
            <a:ext cx="20621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110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20938"/>
            <a:ext cx="3960813" cy="36052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323850" y="260350"/>
            <a:ext cx="3870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Занимайся на компьютере и 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  смотри телевизор 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 полчаса в день.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003800" y="4797425"/>
            <a:ext cx="3870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Ложись спать</a:t>
            </a:r>
          </a:p>
          <a:p>
            <a:pPr algn="ctr"/>
            <a:r>
              <a:rPr lang="ru-RU" sz="2800" b="1">
                <a:solidFill>
                  <a:srgbClr val="FF3300"/>
                </a:solidFill>
              </a:rPr>
              <a:t>вовремя.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3857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нашей библиотеке вы можете не только интересно провести досуг: участвуя в мероприятиях и читая книги. Но и самое главное получить полезную и познавательную информацию.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Users\пользоваткель\Desktop\SDC1284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7215">
            <a:off x="4071934" y="214290"/>
            <a:ext cx="4786346" cy="3357586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045">
            <a:off x="4203270" y="2831771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58" y="3071810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Двигайся больше!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Активно живи!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книгой и библиотекой дружи!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увидишь, как жизнь интересна!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здоровым - здорово жить!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Users\пользоваткель\Desktop\SDC11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728370" cy="4483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x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296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0" y="2857496"/>
            <a:ext cx="7632700" cy="184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Мы за здоровый</a:t>
            </a:r>
          </a:p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образ жизни!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9373">
            <a:off x="340089" y="222537"/>
            <a:ext cx="3694624" cy="2563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2364">
            <a:off x="5214942" y="4500570"/>
            <a:ext cx="3612663" cy="221457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3581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 информации:</a:t>
            </a:r>
          </a:p>
          <a:p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Михайлов В.С. Выбираем здоровье! – М. :Мол. Гвардия, 1985.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Ч. Как преодолеть вредные привычки. – София, 2005.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Как избавиться от вредных привычек. – М. : АСТ; Донецк: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Андреас К., Андреас С. Измените свое мышление и воспользуйтесь результатами. – СПб., 2003.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В.Я. Пагубные пристрастия. – М., 1972.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http://prezentacii.com/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http://5psy.ru/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http://ppt4web.ru/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214554"/>
            <a:ext cx="8072494" cy="230832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Спасибо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за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внимание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43125"/>
            <a:ext cx="7772400" cy="15716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	</a:t>
            </a:r>
          </a:p>
        </p:txBody>
      </p:sp>
      <p:sp>
        <p:nvSpPr>
          <p:cNvPr id="165893" name="WordArt 5"/>
          <p:cNvSpPr>
            <a:spLocks noChangeArrowheads="1" noChangeShapeType="1" noTextEdit="1"/>
          </p:cNvSpPr>
          <p:nvPr/>
        </p:nvSpPr>
        <p:spPr bwMode="auto">
          <a:xfrm>
            <a:off x="2285984" y="285728"/>
            <a:ext cx="6624637" cy="2089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Здоровый образ</a:t>
            </a:r>
          </a:p>
          <a:p>
            <a:pPr algn="ctr">
              <a:defRPr/>
            </a:pP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Жизни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Impact"/>
            </a:endParaRPr>
          </a:p>
          <a:p>
            <a:pPr algn="ctr">
              <a:defRPr/>
            </a:pP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65894" name="Picture 6" descr="000803_1055_5842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3286125"/>
            <a:ext cx="17383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Picture 7" descr="000803_1055_6420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3364">
            <a:off x="6577127" y="2765108"/>
            <a:ext cx="2190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6" name="Picture 8" descr="000803_1069_5279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187642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7" name="Picture 9" descr="000803_1069_5353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00438"/>
            <a:ext cx="26431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72000" cy="357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571876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65622"/>
            <a:ext cx="4357686" cy="3292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571876"/>
            <a:ext cx="4788024" cy="328612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59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Береги здоровье смолоду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8775" y="857250"/>
            <a:ext cx="8785225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Согласно официальному определению Всемирной Организации Здравоохранения,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C5070C"/>
                </a:solidFill>
              </a:rPr>
              <a:t>здоровье </a:t>
            </a:r>
            <a:r>
              <a:rPr lang="ru-RU" sz="2400" b="1" dirty="0" smtClean="0">
                <a:solidFill>
                  <a:srgbClr val="C5070C"/>
                </a:solidFill>
              </a:rPr>
              <a:t>- это физическое, психическое и социальное благополучие</a:t>
            </a:r>
            <a:r>
              <a:rPr lang="ru-RU" sz="2400" dirty="0" smtClean="0">
                <a:solidFill>
                  <a:srgbClr val="C5070C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sz="1800" b="1" dirty="0" smtClean="0">
                <a:effectLst/>
              </a:rPr>
              <a:t>Здоровье - это бесценное достояние не только каждого человека, но и всего общества. При встречах, расставаниях с близкими и дорогими людьми мы желаем им доброго и крепкого здоровья, так как это - основное условие и залог полноценной и счастливой жизни.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132109" name="Picture 13" descr="zdorov-300x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714" t="5714" r="5714" b="29524"/>
          <a:stretch>
            <a:fillRect/>
          </a:stretch>
        </p:blipFill>
        <p:spPr>
          <a:xfrm>
            <a:off x="1928813" y="3929063"/>
            <a:ext cx="5472112" cy="2698750"/>
          </a:xfr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  <p:bldP spid="132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867400" y="0"/>
            <a:ext cx="295275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 зависит:</a:t>
            </a:r>
          </a:p>
          <a:p>
            <a:pPr algn="ctr"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на 20% - от окружающей среды,</a:t>
            </a: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на 20% - от наследственных факторов,</a:t>
            </a: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на 10% - от медицинского обслуживания,</a:t>
            </a: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на 50% - от образа жизни.</a:t>
            </a:r>
          </a:p>
        </p:txBody>
      </p:sp>
      <p:pic>
        <p:nvPicPr>
          <p:cNvPr id="7171" name="Picture 5" descr="schema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1" t="1894" r="5638"/>
          <a:stretch>
            <a:fillRect/>
          </a:stretch>
        </p:blipFill>
        <p:spPr bwMode="auto">
          <a:xfrm>
            <a:off x="0" y="231775"/>
            <a:ext cx="6084888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Здоровье – это то, что мы мало ценим, но за что дороже платим.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1773238"/>
            <a:ext cx="3779837" cy="4762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Максимальная продолжительность просмотра телепередач: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smtClean="0"/>
              <a:t>Для дошкольников и младших школьников – 1 час,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smtClean="0"/>
              <a:t>Для школьников среднего возраста – 1,5 часа,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smtClean="0"/>
              <a:t>Для старшего возраста -2часа.</a:t>
            </a:r>
          </a:p>
          <a:p>
            <a:pPr eaLnBrk="1" hangingPunct="1">
              <a:buFontTx/>
              <a:buNone/>
              <a:defRPr/>
            </a:pPr>
            <a:r>
              <a:rPr lang="ru-RU" sz="2000" smtClean="0"/>
              <a:t> Просмотр может быть не более 2-3 раз в неделю.</a:t>
            </a:r>
          </a:p>
        </p:txBody>
      </p:sp>
      <p:pic>
        <p:nvPicPr>
          <p:cNvPr id="8194" name="Picture 15" descr="Eti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5963" y="692150"/>
            <a:ext cx="3181350" cy="3889375"/>
          </a:xfrm>
        </p:spPr>
      </p:pic>
      <p:pic>
        <p:nvPicPr>
          <p:cNvPr id="8197" name="Picture 8" descr="J02922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3860800"/>
            <a:ext cx="2168525" cy="1881188"/>
          </a:xfrm>
          <a:noFill/>
        </p:spPr>
      </p:pic>
      <p:pic>
        <p:nvPicPr>
          <p:cNvPr id="8198" name="Picture 9" descr="J0292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941888"/>
            <a:ext cx="20891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Здоровье сгубишь – новое не купишь</a:t>
            </a:r>
          </a:p>
        </p:txBody>
      </p:sp>
      <p:pic>
        <p:nvPicPr>
          <p:cNvPr id="1028" name="Picture 9" descr="4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5229225"/>
            <a:ext cx="1143000" cy="1079500"/>
          </a:xfrm>
          <a:noFill/>
        </p:spPr>
      </p:pic>
      <p:graphicFrame>
        <p:nvGraphicFramePr>
          <p:cNvPr id="102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2276475"/>
          <a:ext cx="4038600" cy="1981200"/>
        </p:xfrm>
        <a:graphic>
          <a:graphicData uri="http://schemas.openxmlformats.org/presentationml/2006/ole">
            <p:oleObj spid="_x0000_s1026" name="Диаграмма" r:id="rId4" imgW="4038600" imgH="1981110" progId="MSGraph.Chart.8">
              <p:embed followColorScheme="full"/>
            </p:oleObj>
          </a:graphicData>
        </a:graphic>
      </p:graphicFrame>
      <p:sp>
        <p:nvSpPr>
          <p:cNvPr id="1433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484313"/>
            <a:ext cx="4038600" cy="4611687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000" smtClean="0"/>
              <a:t>ограничение подвижности приводит к снижению и нарушению жизненно важных функций.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smtClean="0"/>
              <a:t>Детскому организму необходимо от 6 до 13 тысяч движений в день.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smtClean="0"/>
              <a:t>У малоподвижных детей очень слабые мышцы.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smtClean="0"/>
              <a:t>В целях профилактики заболеваний  большое значение имеет 1,5-2 часовое пребывание на открытом воздухе.</a:t>
            </a:r>
          </a:p>
        </p:txBody>
      </p:sp>
      <p:sp>
        <p:nvSpPr>
          <p:cNvPr id="1030" name="AutoShape 13"/>
          <p:cNvSpPr>
            <a:spLocks noChangeArrowheads="1"/>
          </p:cNvSpPr>
          <p:nvPr/>
        </p:nvSpPr>
        <p:spPr bwMode="auto">
          <a:xfrm>
            <a:off x="1403350" y="4437063"/>
            <a:ext cx="2736850" cy="719137"/>
          </a:xfrm>
          <a:prstGeom prst="cloudCallout">
            <a:avLst>
              <a:gd name="adj1" fmla="val -42634"/>
              <a:gd name="adj2" fmla="val 51764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>
              <a:latin typeface="Tahoma" pitchFamily="34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1835150" y="44370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Tahoma" pitchFamily="34" charset="0"/>
              </a:rPr>
              <a:t>Слабеет тело без дела.</a:t>
            </a:r>
          </a:p>
        </p:txBody>
      </p:sp>
      <p:pic>
        <p:nvPicPr>
          <p:cNvPr id="1032" name="Picture 16" descr="b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445125"/>
            <a:ext cx="1085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8" descr="24 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628775"/>
            <a:ext cx="33226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кель\Desktop\SDC11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500174"/>
            <a:ext cx="3571900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6" descr="i[3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094163"/>
            <a:ext cx="33845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5724525" cy="9159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smtClean="0"/>
              <a:t>Кто курит табак, тот </a:t>
            </a:r>
            <a:br>
              <a:rPr lang="ru-RU" sz="4000" smtClean="0"/>
            </a:br>
            <a:r>
              <a:rPr lang="ru-RU" sz="4000" smtClean="0"/>
              <a:t>сам себе враг: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Курение родителей повышает риск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того, что ребенок заболеет астмой,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err="1" smtClean="0"/>
              <a:t>сердечно-сосудистыми</a:t>
            </a:r>
            <a:r>
              <a:rPr lang="ru-RU" sz="2800" dirty="0" smtClean="0"/>
              <a:t> заболеваниями, заболеваниями органов дыхания.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Курение родителей повышает риск того, что их ребенок начнет курить в юном возрасте.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Продолжительность жизни у курящих сокращается примерно на 8 лет</a:t>
            </a:r>
          </a:p>
        </p:txBody>
      </p:sp>
      <p:pic>
        <p:nvPicPr>
          <p:cNvPr id="9221" name="Picture 8" descr="img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2339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6179839</TotalTime>
  <Words>672</Words>
  <Application>Microsoft PowerPoint</Application>
  <PresentationFormat>Экран (4:3)</PresentationFormat>
  <Paragraphs>109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</vt:lpstr>
      <vt:lpstr>Афонинская сельская библиотека-филиал МУК Буйской МБ</vt:lpstr>
      <vt:lpstr>Слайд 2</vt:lpstr>
      <vt:lpstr>                              </vt:lpstr>
      <vt:lpstr>Слайд 4</vt:lpstr>
      <vt:lpstr>Береги здоровье смолоду</vt:lpstr>
      <vt:lpstr>Слайд 6</vt:lpstr>
      <vt:lpstr>Здоровье – это то, что мы мало ценим, но за что дороже платим.</vt:lpstr>
      <vt:lpstr>Здоровье сгубишь – новое не купишь</vt:lpstr>
      <vt:lpstr>Кто курит табак, тот  сам себе враг:</vt:lpstr>
      <vt:lpstr>Все пороки от безделья</vt:lpstr>
      <vt:lpstr>Наркомания – болезнь 21 века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пользоваткель</cp:lastModifiedBy>
  <cp:revision>43</cp:revision>
  <cp:lastPrinted>1601-01-01T00:00:00Z</cp:lastPrinted>
  <dcterms:created xsi:type="dcterms:W3CDTF">2007-11-15T17:59:30Z</dcterms:created>
  <dcterms:modified xsi:type="dcterms:W3CDTF">2016-02-18T13:21:27Z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